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17" r:id="rId2"/>
    <p:sldId id="367" r:id="rId3"/>
    <p:sldId id="518" r:id="rId4"/>
    <p:sldId id="519" r:id="rId5"/>
    <p:sldId id="258" r:id="rId6"/>
    <p:sldId id="381" r:id="rId7"/>
    <p:sldId id="368" r:id="rId8"/>
    <p:sldId id="369" r:id="rId9"/>
    <p:sldId id="370" r:id="rId10"/>
    <p:sldId id="371" r:id="rId11"/>
    <p:sldId id="373" r:id="rId12"/>
    <p:sldId id="374" r:id="rId13"/>
    <p:sldId id="375" r:id="rId14"/>
    <p:sldId id="376" r:id="rId15"/>
    <p:sldId id="379" r:id="rId16"/>
    <p:sldId id="522" r:id="rId17"/>
    <p:sldId id="523" r:id="rId18"/>
    <p:sldId id="380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526" r:id="rId27"/>
    <p:sldId id="264" r:id="rId28"/>
    <p:sldId id="285" r:id="rId29"/>
    <p:sldId id="265" r:id="rId30"/>
    <p:sldId id="275" r:id="rId31"/>
    <p:sldId id="357" r:id="rId32"/>
    <p:sldId id="358" r:id="rId33"/>
    <p:sldId id="400" r:id="rId34"/>
    <p:sldId id="516" r:id="rId35"/>
    <p:sldId id="401" r:id="rId36"/>
    <p:sldId id="402" r:id="rId37"/>
    <p:sldId id="403" r:id="rId38"/>
    <p:sldId id="404" r:id="rId39"/>
    <p:sldId id="405" r:id="rId40"/>
    <p:sldId id="406" r:id="rId41"/>
    <p:sldId id="408" r:id="rId42"/>
    <p:sldId id="409" r:id="rId43"/>
    <p:sldId id="410" r:id="rId44"/>
    <p:sldId id="411" r:id="rId45"/>
    <p:sldId id="412" r:id="rId46"/>
    <p:sldId id="417" r:id="rId47"/>
    <p:sldId id="418" r:id="rId48"/>
    <p:sldId id="419" r:id="rId49"/>
    <p:sldId id="421" r:id="rId50"/>
    <p:sldId id="423" r:id="rId51"/>
    <p:sldId id="427" r:id="rId52"/>
    <p:sldId id="428" r:id="rId53"/>
    <p:sldId id="430" r:id="rId54"/>
    <p:sldId id="431" r:id="rId55"/>
    <p:sldId id="432" r:id="rId56"/>
    <p:sldId id="521" r:id="rId57"/>
    <p:sldId id="52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5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E65042-E6FC-4DBE-80FA-CD95FC46D02F}" type="slidenum">
              <a:rPr lang="en-US" altLang="en-US" sz="1200" smtClean="0">
                <a:latin typeface="Calibri" panose="020F0502020204030204" pitchFamily="34" charset="0"/>
              </a:rPr>
              <a:pPr/>
              <a:t>15</a:t>
            </a:fld>
            <a:endParaRPr lang="en-US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4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D3CFB0-6423-4264-9FF4-DD3764460086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5643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D36A36-889F-496E-9A9C-8C17228B0958}" type="slidenum">
              <a:rPr lang="en-US" altLang="en-US" sz="1200" smtClean="0">
                <a:latin typeface="Calibri" panose="020F0502020204030204" pitchFamily="34" charset="0"/>
              </a:rPr>
              <a:pPr/>
              <a:t>22</a:t>
            </a:fld>
            <a:endParaRPr lang="en-US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56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6A6911-F239-4C04-9090-1B6F2C958756}" type="slidenum">
              <a:rPr lang="en-US" altLang="en-US" sz="1200" smtClean="0">
                <a:latin typeface="Calibri" panose="020F0502020204030204" pitchFamily="34" charset="0"/>
              </a:rPr>
              <a:pPr/>
              <a:t>23</a:t>
            </a:fld>
            <a:endParaRPr lang="en-US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8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E3956AE-C6E6-4F74-A30D-DCDBDA3B4A73}" type="slidenum">
              <a:rPr lang="en-US" altLang="en-US" smtClean="0">
                <a:latin typeface="Calibri" panose="020F0502020204030204" pitchFamily="34" charset="0"/>
              </a:rPr>
              <a:pPr/>
              <a:t>24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0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30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smtClean="0"/>
              <a:t>But actually most studied communities spanning different ecosystems and regions are in the middle, with a tendency for niche processes to be more important than spatial processes (not related to the environment).</a:t>
            </a:r>
          </a:p>
        </p:txBody>
      </p:sp>
      <p:sp>
        <p:nvSpPr>
          <p:cNvPr id="3891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005DB9-49EC-4C8E-B94F-C4040F2DF7D4}" type="slidenum">
              <a:rPr lang="en-GB" altLang="en-US" smtClean="0"/>
              <a:pPr/>
              <a:t>47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03283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4301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37B980-7F24-4D61-BD1D-3B095C3F8C59}" type="slidenum">
              <a:rPr lang="en-GB" altLang="en-US" smtClean="0"/>
              <a:pPr/>
              <a:t>53</a:t>
            </a:fld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5293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0 - iDiv Titel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95" y="228695"/>
            <a:ext cx="2636932" cy="68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8669" y="6509240"/>
            <a:ext cx="2774113" cy="12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5251" y="6399180"/>
            <a:ext cx="2636932" cy="25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1280" y="6474935"/>
            <a:ext cx="1737631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109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://www.google.com/url?sa=i&amp;rct=j&amp;q=&amp;esrc=s&amp;frm=1&amp;source=images&amp;cd=&amp;cad=rja&amp;docid=X_LW1NZlb2kxKM&amp;tbnid=3vNWQHG2r2pXbM:&amp;ved=0CAUQjRw&amp;url=http://thegreenists.com/its-complicated/first-kudzu-then-the-kudzu-bug-now-what/9270&amp;ei=wA4xUcaXGKLm2AXt8oEw&amp;bvm=bv.43148975,d.b2I&amp;psig=AFQjCNHHasKa98WQbsQ09laWJwuQ5_MA5A&amp;ust=1362255923254026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10" Type="http://schemas.openxmlformats.org/officeDocument/2006/relationships/image" Target="../media/image97.emf"/><Relationship Id="rId4" Type="http://schemas.openxmlformats.org/officeDocument/2006/relationships/image" Target="../media/image91.jpeg"/><Relationship Id="rId9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2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0.jpeg"/><Relationship Id="rId11" Type="http://schemas.openxmlformats.org/officeDocument/2006/relationships/image" Target="../media/image125.png"/><Relationship Id="rId5" Type="http://schemas.openxmlformats.org/officeDocument/2006/relationships/image" Target="../media/image119.jpeg"/><Relationship Id="rId10" Type="http://schemas.openxmlformats.org/officeDocument/2006/relationships/image" Target="../media/image124.png"/><Relationship Id="rId4" Type="http://schemas.openxmlformats.org/officeDocument/2006/relationships/image" Target="../media/image118.wmf"/><Relationship Id="rId9" Type="http://schemas.openxmlformats.org/officeDocument/2006/relationships/image" Target="../media/image1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2.emf"/><Relationship Id="rId7" Type="http://schemas.openxmlformats.org/officeDocument/2006/relationships/image" Target="../media/image146.emf"/><Relationship Id="rId12" Type="http://schemas.openxmlformats.org/officeDocument/2006/relationships/image" Target="../media/image151.em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5" Type="http://schemas.openxmlformats.org/officeDocument/2006/relationships/image" Target="../media/image144.emf"/><Relationship Id="rId10" Type="http://schemas.openxmlformats.org/officeDocument/2006/relationships/image" Target="../media/image149.jpeg"/><Relationship Id="rId4" Type="http://schemas.openxmlformats.org/officeDocument/2006/relationships/image" Target="../media/image143.emf"/><Relationship Id="rId9" Type="http://schemas.openxmlformats.org/officeDocument/2006/relationships/image" Target="../media/image14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7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171.png"/><Relationship Id="rId21" Type="http://schemas.openxmlformats.org/officeDocument/2006/relationships/image" Target="../media/image189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70.emf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19" Type="http://schemas.openxmlformats.org/officeDocument/2006/relationships/image" Target="../media/image187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emf"/><Relationship Id="rId4" Type="http://schemas.openxmlformats.org/officeDocument/2006/relationships/image" Target="../media/image19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9809" y="3114260"/>
            <a:ext cx="53822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Weekly Structure:</a:t>
            </a:r>
          </a:p>
          <a:p>
            <a:endParaRPr lang="en-US" b="1" dirty="0"/>
          </a:p>
          <a:p>
            <a:r>
              <a:rPr lang="en-US" b="1" dirty="0" smtClean="0"/>
              <a:t>Monday—Lectures, Readings, Concepts, Hands-on labs</a:t>
            </a:r>
          </a:p>
          <a:p>
            <a:endParaRPr lang="en-US" b="1" dirty="0" smtClean="0"/>
          </a:p>
          <a:p>
            <a:r>
              <a:rPr lang="en-US" b="1" dirty="0" smtClean="0"/>
              <a:t>Tuesday—Lectures, Computer coding</a:t>
            </a:r>
          </a:p>
          <a:p>
            <a:endParaRPr lang="en-US" b="1" dirty="0"/>
          </a:p>
          <a:p>
            <a:r>
              <a:rPr lang="en-US" b="1" dirty="0" smtClean="0"/>
              <a:t>Wednesday—Coding, discussion of weekly project</a:t>
            </a:r>
          </a:p>
          <a:p>
            <a:endParaRPr lang="en-US" b="1" dirty="0"/>
          </a:p>
          <a:p>
            <a:r>
              <a:rPr lang="en-US" b="1" dirty="0" smtClean="0"/>
              <a:t>Thursday—independent work</a:t>
            </a:r>
          </a:p>
          <a:p>
            <a:endParaRPr lang="en-US" b="1" dirty="0"/>
          </a:p>
          <a:p>
            <a:r>
              <a:rPr lang="en-US" b="1" dirty="0" smtClean="0"/>
              <a:t>Friday—Independent work, presentation of project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19809" y="927652"/>
            <a:ext cx="67952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Week 1 (Jan. 9-13): Mechanisms, </a:t>
            </a:r>
            <a:r>
              <a:rPr lang="en-US" b="1" dirty="0" err="1" smtClean="0"/>
              <a:t>Metacommunities</a:t>
            </a:r>
            <a:r>
              <a:rPr lang="en-US" b="1" dirty="0" smtClean="0"/>
              <a:t>, Models</a:t>
            </a:r>
          </a:p>
          <a:p>
            <a:endParaRPr lang="en-US" b="1" dirty="0"/>
          </a:p>
          <a:p>
            <a:r>
              <a:rPr lang="en-US" b="1" dirty="0" smtClean="0"/>
              <a:t>Week 2 (Jan. 16-20): Measuring and Comparing Biodiversity</a:t>
            </a:r>
          </a:p>
          <a:p>
            <a:endParaRPr lang="en-US" b="1" dirty="0"/>
          </a:p>
          <a:p>
            <a:r>
              <a:rPr lang="en-US" b="1" dirty="0" smtClean="0"/>
              <a:t>Week 3 (Jan. 23-27): Functional Biodiversity and Ecosystem Functions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31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59"/>
          <a:stretch/>
        </p:blipFill>
        <p:spPr bwMode="auto">
          <a:xfrm>
            <a:off x="415637" y="447952"/>
            <a:ext cx="6165085" cy="202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5" y="4259118"/>
            <a:ext cx="7065610" cy="22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6503716" y="2006146"/>
            <a:ext cx="5178590" cy="2877980"/>
            <a:chOff x="4175349" y="-66460"/>
            <a:chExt cx="3364030" cy="1480825"/>
          </a:xfrm>
        </p:grpSpPr>
        <p:pic>
          <p:nvPicPr>
            <p:cNvPr id="15366" name="Picture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3467" b="45569"/>
            <a:stretch/>
          </p:blipFill>
          <p:spPr bwMode="auto">
            <a:xfrm>
              <a:off x="4175349" y="-66460"/>
              <a:ext cx="3364030" cy="1254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8170" y="1187826"/>
              <a:ext cx="2419400" cy="226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6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1654" y="948827"/>
            <a:ext cx="3706446" cy="2657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50215" y="6400800"/>
            <a:ext cx="173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Reich et al. 2001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" y="791430"/>
            <a:ext cx="4762500" cy="3981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4" y="3803039"/>
            <a:ext cx="4418389" cy="2967093"/>
          </a:xfrm>
          <a:prstGeom prst="rect">
            <a:avLst/>
          </a:prstGeom>
        </p:spPr>
      </p:pic>
      <p:sp>
        <p:nvSpPr>
          <p:cNvPr id="7" name="AutoShape 2" descr="Image result for cedar creek biodiversity experi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4923" y="3444265"/>
            <a:ext cx="3559908" cy="2657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2674" y="7937"/>
            <a:ext cx="7857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Biodiversity and Ecosystem Functioning (BEF)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898" y="668030"/>
            <a:ext cx="3487884" cy="360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007" y="3432194"/>
            <a:ext cx="4063520" cy="3204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7626" y="69228"/>
            <a:ext cx="7894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Biodiversity may also be good for your health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870" y="1077120"/>
            <a:ext cx="7682172" cy="5761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87" y="785849"/>
            <a:ext cx="5654960" cy="5292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564" y="3830069"/>
            <a:ext cx="6699452" cy="29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27903 -0.14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9200"/>
            <a:ext cx="12072318" cy="5063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24" y="2585164"/>
            <a:ext cx="10802358" cy="4246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151" y="2842922"/>
            <a:ext cx="5990016" cy="2546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188" y="130049"/>
            <a:ext cx="10313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Biodiversity may also be good for your health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…..and wealth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6736 L 0.00573 -0.3592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441" y="222914"/>
            <a:ext cx="6025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Biodiversity and Pandemics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2" y="1460726"/>
            <a:ext cx="2677029" cy="3781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116" y="1261027"/>
            <a:ext cx="7951695" cy="34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 txBox="1">
            <a:spLocks noChangeArrowheads="1"/>
          </p:cNvSpPr>
          <p:nvPr/>
        </p:nvSpPr>
        <p:spPr bwMode="auto">
          <a:xfrm>
            <a:off x="1693731" y="100142"/>
            <a:ext cx="6375976" cy="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81" b="1" dirty="0" smtClean="0">
                <a:solidFill>
                  <a:srgbClr val="00B050"/>
                </a:solidFill>
              </a:rPr>
              <a:t>We </a:t>
            </a:r>
            <a:r>
              <a:rPr lang="en-US" altLang="en-US" sz="2881" b="1" dirty="0">
                <a:solidFill>
                  <a:srgbClr val="00B050"/>
                </a:solidFill>
              </a:rPr>
              <a:t>know</a:t>
            </a:r>
            <a:r>
              <a:rPr lang="en-US" altLang="en-US" sz="2521" b="1" dirty="0">
                <a:solidFill>
                  <a:srgbClr val="00B050"/>
                </a:solidFill>
              </a:rPr>
              <a:t> </a:t>
            </a:r>
            <a:r>
              <a:rPr lang="en-US" altLang="en-US" sz="2881" b="1" dirty="0">
                <a:solidFill>
                  <a:srgbClr val="00B050"/>
                </a:solidFill>
              </a:rPr>
              <a:t>that biodiversity is declining….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0011" y="869109"/>
            <a:ext cx="202962" cy="411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pic>
        <p:nvPicPr>
          <p:cNvPr id="33796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143" y="804791"/>
            <a:ext cx="5334179" cy="416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14"/>
          <p:cNvSpPr txBox="1">
            <a:spLocks noChangeArrowheads="1"/>
          </p:cNvSpPr>
          <p:nvPr/>
        </p:nvSpPr>
        <p:spPr bwMode="auto">
          <a:xfrm>
            <a:off x="484536" y="5114155"/>
            <a:ext cx="2123658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1" b="1" i="1"/>
              <a:t>Ceballos et al. 2015. Sci. Adv.</a:t>
            </a:r>
          </a:p>
        </p:txBody>
      </p:sp>
      <p:sp>
        <p:nvSpPr>
          <p:cNvPr id="33798" name="TextBox 1"/>
          <p:cNvSpPr txBox="1">
            <a:spLocks noChangeArrowheads="1"/>
          </p:cNvSpPr>
          <p:nvPr/>
        </p:nvSpPr>
        <p:spPr bwMode="auto">
          <a:xfrm>
            <a:off x="1357844" y="1086364"/>
            <a:ext cx="930063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/>
              <a:t>Global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10654" y="1436545"/>
            <a:ext cx="4757094" cy="5308352"/>
            <a:chOff x="5854153" y="2986434"/>
            <a:chExt cx="3988711" cy="4527744"/>
          </a:xfrm>
        </p:grpSpPr>
        <p:grpSp>
          <p:nvGrpSpPr>
            <p:cNvPr id="33800" name="Group 7"/>
            <p:cNvGrpSpPr>
              <a:grpSpLocks/>
            </p:cNvGrpSpPr>
            <p:nvPr/>
          </p:nvGrpSpPr>
          <p:grpSpPr bwMode="auto">
            <a:xfrm>
              <a:off x="5854153" y="3305844"/>
              <a:ext cx="3988711" cy="4208334"/>
              <a:chOff x="5681508" y="1059993"/>
              <a:chExt cx="3603168" cy="3953948"/>
            </a:xfrm>
          </p:grpSpPr>
          <p:grpSp>
            <p:nvGrpSpPr>
              <p:cNvPr id="33802" name="Group 5"/>
              <p:cNvGrpSpPr>
                <a:grpSpLocks/>
              </p:cNvGrpSpPr>
              <p:nvPr/>
            </p:nvGrpSpPr>
            <p:grpSpPr bwMode="auto">
              <a:xfrm>
                <a:off x="5681508" y="1193800"/>
                <a:ext cx="3603168" cy="3820141"/>
                <a:chOff x="647700" y="1140941"/>
                <a:chExt cx="3544888" cy="5259795"/>
              </a:xfrm>
            </p:grpSpPr>
            <p:grpSp>
              <p:nvGrpSpPr>
                <p:cNvPr id="33804" name="Group 4"/>
                <p:cNvGrpSpPr>
                  <a:grpSpLocks/>
                </p:cNvGrpSpPr>
                <p:nvPr/>
              </p:nvGrpSpPr>
              <p:grpSpPr bwMode="auto">
                <a:xfrm>
                  <a:off x="647700" y="1140941"/>
                  <a:ext cx="3544888" cy="5044782"/>
                  <a:chOff x="647700" y="1140941"/>
                  <a:chExt cx="3544888" cy="5044782"/>
                </a:xfrm>
              </p:grpSpPr>
              <p:pic>
                <p:nvPicPr>
                  <p:cNvPr id="33806" name="Picture 1"/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-1559"/>
                  <a:stretch>
                    <a:fillRect/>
                  </a:stretch>
                </p:blipFill>
                <p:spPr bwMode="auto">
                  <a:xfrm>
                    <a:off x="647700" y="1140941"/>
                    <a:ext cx="3544888" cy="49434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807" name="Picture 5"/>
                  <p:cNvPicPr>
                    <a:picLocks noChangeAspect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-163"/>
                  <a:stretch>
                    <a:fillRect/>
                  </a:stretch>
                </p:blipFill>
                <p:spPr bwMode="auto">
                  <a:xfrm>
                    <a:off x="647700" y="1456560"/>
                    <a:ext cx="270336" cy="47291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3380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1603381" y="6054203"/>
                  <a:ext cx="2452598" cy="346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US" altLang="en-US" sz="1261" b="1" i="1"/>
                    <a:t>Murphy and Romanuk 2013,  Ecol. </a:t>
                  </a:r>
                  <a:r>
                    <a:rPr lang="en-US" altLang="en-US" sz="1441" b="1" i="1"/>
                    <a:t>Evol</a:t>
                  </a:r>
                  <a:r>
                    <a:rPr lang="en-US" altLang="en-US" sz="1261" b="1" i="1"/>
                    <a:t>.</a:t>
                  </a:r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6441494" y="1059993"/>
                <a:ext cx="261990" cy="3631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21"/>
              </a:p>
            </p:txBody>
          </p:sp>
        </p:grpSp>
        <p:sp>
          <p:nvSpPr>
            <p:cNvPr id="33801" name="TextBox 16"/>
            <p:cNvSpPr txBox="1">
              <a:spLocks noChangeArrowheads="1"/>
            </p:cNvSpPr>
            <p:nvPr/>
          </p:nvSpPr>
          <p:spPr bwMode="auto">
            <a:xfrm>
              <a:off x="5941208" y="2986434"/>
              <a:ext cx="644083" cy="36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61" b="1"/>
                <a:t>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2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30" y="2280781"/>
            <a:ext cx="4956178" cy="1203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95" y="342559"/>
            <a:ext cx="4373913" cy="1595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196" y="4114174"/>
            <a:ext cx="4057650" cy="1133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16" y="4358764"/>
            <a:ext cx="2857500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30" y="-41120"/>
            <a:ext cx="5672049" cy="1537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862" y="2769432"/>
            <a:ext cx="595312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6821" y="5163641"/>
            <a:ext cx="5238750" cy="139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52401"/>
            <a:ext cx="5209954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527" y="3986212"/>
            <a:ext cx="5105400" cy="28717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9801" y="990600"/>
            <a:ext cx="7597775" cy="50167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/>
              <a:t>Post-2020 Global Biodiversity Framework</a:t>
            </a:r>
          </a:p>
          <a:p>
            <a:endParaRPr lang="en-US" sz="2000" b="1" u="sng" dirty="0"/>
          </a:p>
          <a:p>
            <a:r>
              <a:rPr lang="en-US" sz="2000" b="1" u="sng" dirty="0"/>
              <a:t>EU Goals and Targets:</a:t>
            </a:r>
          </a:p>
          <a:p>
            <a:endParaRPr lang="en-US" sz="20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protect at least 30% by 2030 </a:t>
            </a:r>
          </a:p>
          <a:p>
            <a:endParaRPr lang="en-US" sz="20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restore 3 billion hectares   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halt species extinctions caused by humans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address unsustainable agriculture, forestry and fisheries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tackle drivers of biodiversity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000" b="1" dirty="0"/>
              <a:t>strengthen links between biodiversity and climate action</a:t>
            </a:r>
          </a:p>
          <a:p>
            <a:pPr lvl="1" indent="-1714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152401"/>
            <a:ext cx="19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Bending the Curve</a:t>
            </a:r>
          </a:p>
        </p:txBody>
      </p:sp>
    </p:spTree>
    <p:extLst>
      <p:ext uri="{BB962C8B-B14F-4D97-AF65-F5344CB8AC3E}">
        <p14:creationId xmlns:p14="http://schemas.microsoft.com/office/powerpoint/2010/main" val="18158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20" y="85849"/>
            <a:ext cx="10389643" cy="498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0790" y="3997866"/>
            <a:ext cx="2155397" cy="29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5"/>
          <p:cNvSpPr txBox="1">
            <a:spLocks noChangeArrowheads="1"/>
          </p:cNvSpPr>
          <p:nvPr/>
        </p:nvSpPr>
        <p:spPr bwMode="auto">
          <a:xfrm>
            <a:off x="9307656" y="5663009"/>
            <a:ext cx="256313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/>
              <a:t>Newbold et al. 2015, Nature</a:t>
            </a:r>
          </a:p>
        </p:txBody>
      </p:sp>
    </p:spTree>
    <p:extLst>
      <p:ext uri="{BB962C8B-B14F-4D97-AF65-F5344CB8AC3E}">
        <p14:creationId xmlns:p14="http://schemas.microsoft.com/office/powerpoint/2010/main" val="36999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890" y="868338"/>
            <a:ext cx="4622383" cy="281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116" y="3100260"/>
            <a:ext cx="6737900" cy="326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74" y="702870"/>
            <a:ext cx="6065984" cy="177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2947" y="52975"/>
            <a:ext cx="4583562" cy="480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521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52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diversity really declining?</a:t>
            </a:r>
          </a:p>
        </p:txBody>
      </p:sp>
      <p:sp>
        <p:nvSpPr>
          <p:cNvPr id="11" name="AutoShape 2" descr="Image result for sdiv"/>
          <p:cNvSpPr>
            <a:spLocks noChangeAspect="1" noChangeArrowheads="1"/>
          </p:cNvSpPr>
          <p:nvPr/>
        </p:nvSpPr>
        <p:spPr bwMode="auto">
          <a:xfrm>
            <a:off x="4383689" y="2665750"/>
            <a:ext cx="434510" cy="4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1100"/>
          </a:p>
        </p:txBody>
      </p:sp>
      <p:sp>
        <p:nvSpPr>
          <p:cNvPr id="3" name="Rectangle 2"/>
          <p:cNvSpPr/>
          <p:nvPr/>
        </p:nvSpPr>
        <p:spPr>
          <a:xfrm>
            <a:off x="7600335" y="4402844"/>
            <a:ext cx="3785419" cy="1938992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If plant biodiversity is not generally declining at local spatial scales, what are the real world implications of small-scale biodiversity manipulation experiments?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9535" y="6432898"/>
            <a:ext cx="19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Vellend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30" y="108088"/>
            <a:ext cx="11646451" cy="65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620" y="77766"/>
            <a:ext cx="4745580" cy="241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93336" y="337833"/>
            <a:ext cx="4676754" cy="1805599"/>
            <a:chOff x="1684499" y="2307981"/>
            <a:chExt cx="5775001" cy="2131685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499" y="2418333"/>
              <a:ext cx="5775001" cy="2021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782" y="2307981"/>
              <a:ext cx="4620001" cy="362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242" y="2496969"/>
            <a:ext cx="4552335" cy="42955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8620" y="2496970"/>
            <a:ext cx="4999704" cy="4295529"/>
          </a:xfrm>
          <a:prstGeom prst="rect">
            <a:avLst/>
          </a:prstGeom>
        </p:spPr>
      </p:pic>
      <p:sp>
        <p:nvSpPr>
          <p:cNvPr id="11" name="5-Point Star 10"/>
          <p:cNvSpPr/>
          <p:nvPr/>
        </p:nvSpPr>
        <p:spPr>
          <a:xfrm>
            <a:off x="9773264" y="2989006"/>
            <a:ext cx="540774" cy="6096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7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938" y="134445"/>
            <a:ext cx="62762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0070C0"/>
                </a:solidFill>
              </a:rPr>
              <a:t>Towards synthesis…. </a:t>
            </a:r>
            <a:r>
              <a:rPr lang="en-US" sz="2400" b="1" dirty="0">
                <a:solidFill>
                  <a:srgbClr val="FF0000"/>
                </a:solidFill>
              </a:rPr>
              <a:t>Methods/approach matter</a:t>
            </a:r>
          </a:p>
        </p:txBody>
      </p:sp>
      <p:pic>
        <p:nvPicPr>
          <p:cNvPr id="4198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8050" y="846241"/>
            <a:ext cx="9639255" cy="46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3"/>
          <p:cNvSpPr txBox="1">
            <a:spLocks noChangeArrowheads="1"/>
          </p:cNvSpPr>
          <p:nvPr/>
        </p:nvSpPr>
        <p:spPr bwMode="auto">
          <a:xfrm>
            <a:off x="9127564" y="6269036"/>
            <a:ext cx="2600584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/>
              <a:t>Newbold</a:t>
            </a:r>
            <a:r>
              <a:rPr lang="en-US" altLang="en-US" sz="1261" b="1" i="1"/>
              <a:t> </a:t>
            </a:r>
            <a:r>
              <a:rPr lang="en-US" altLang="en-US" sz="1621" b="1" i="1"/>
              <a:t>et al. 2015, Nature</a:t>
            </a:r>
            <a:endParaRPr lang="en-US" altLang="en-US" sz="1261" b="1" i="1"/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284433" y="6347648"/>
            <a:ext cx="4991145" cy="4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521" b="1" i="1"/>
              <a:t>From the PREDICTS database</a:t>
            </a:r>
          </a:p>
        </p:txBody>
      </p:sp>
      <p:pic>
        <p:nvPicPr>
          <p:cNvPr id="70662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1233" y="1014899"/>
            <a:ext cx="2132528" cy="224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181361" y="70127"/>
            <a:ext cx="2759858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 u="sng">
                <a:solidFill>
                  <a:srgbClr val="7030A0"/>
                </a:solidFill>
              </a:rPr>
              <a:t>…As does scale</a:t>
            </a:r>
          </a:p>
        </p:txBody>
      </p: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750505" y="759053"/>
            <a:ext cx="5803273" cy="5252707"/>
            <a:chOff x="901876" y="615976"/>
            <a:chExt cx="8636890" cy="6241320"/>
          </a:xfrm>
        </p:grpSpPr>
        <p:grpSp>
          <p:nvGrpSpPr>
            <p:cNvPr id="41995" name="Group 4"/>
            <p:cNvGrpSpPr>
              <a:grpSpLocks/>
            </p:cNvGrpSpPr>
            <p:nvPr/>
          </p:nvGrpSpPr>
          <p:grpSpPr bwMode="auto"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42013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8040" y="110381"/>
                <a:ext cx="4814596" cy="6018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14" name="Rectangle 6"/>
              <p:cNvSpPr>
                <a:spLocks noChangeArrowheads="1"/>
              </p:cNvSpPr>
              <p:nvPr/>
            </p:nvSpPr>
            <p:spPr bwMode="auto">
              <a:xfrm>
                <a:off x="3973678" y="4969150"/>
                <a:ext cx="2629561" cy="920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900" b="1" i="1"/>
                  <a:t>Public Domain, https://commons.wikimedia.org/w/index.php?curid=362363</a:t>
                </a:r>
              </a:p>
            </p:txBody>
          </p:sp>
        </p:grpSp>
        <p:grpSp>
          <p:nvGrpSpPr>
            <p:cNvPr id="41996" name="Group 24"/>
            <p:cNvGrpSpPr>
              <a:grpSpLocks/>
            </p:cNvGrpSpPr>
            <p:nvPr/>
          </p:nvGrpSpPr>
          <p:grpSpPr bwMode="auto">
            <a:xfrm>
              <a:off x="901876" y="615976"/>
              <a:ext cx="8636890" cy="6241320"/>
              <a:chOff x="2449689" y="590243"/>
              <a:chExt cx="8429543" cy="6102648"/>
            </a:xfrm>
          </p:grpSpPr>
          <p:grpSp>
            <p:nvGrpSpPr>
              <p:cNvPr id="41997" name="Group 22"/>
              <p:cNvGrpSpPr>
                <a:grpSpLocks/>
              </p:cNvGrpSpPr>
              <p:nvPr/>
            </p:nvGrpSpPr>
            <p:grpSpPr bwMode="auto">
              <a:xfrm>
                <a:off x="2449689" y="590243"/>
                <a:ext cx="8246434" cy="6102648"/>
                <a:chOff x="3290835" y="1710062"/>
                <a:chExt cx="7850982" cy="5937413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3290835" y="1710062"/>
                  <a:ext cx="7850982" cy="593741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826"/>
                </a:p>
              </p:txBody>
            </p:sp>
            <p:grpSp>
              <p:nvGrpSpPr>
                <p:cNvPr id="42000" name="Group 8"/>
                <p:cNvGrpSpPr>
                  <a:grpSpLocks/>
                </p:cNvGrpSpPr>
                <p:nvPr/>
              </p:nvGrpSpPr>
              <p:grpSpPr bwMode="auto">
                <a:xfrm>
                  <a:off x="3321744" y="1710063"/>
                  <a:ext cx="7799205" cy="5604594"/>
                  <a:chOff x="2458863" y="567004"/>
                  <a:chExt cx="6185469" cy="4594537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462567" y="578923"/>
                    <a:ext cx="429524" cy="458261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826" dirty="0"/>
                  </a:p>
                </p:txBody>
              </p:sp>
              <p:grpSp>
                <p:nvGrpSpPr>
                  <p:cNvPr id="42002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2458863" y="567004"/>
                    <a:ext cx="6185469" cy="4180067"/>
                    <a:chOff x="2458863" y="567004"/>
                    <a:chExt cx="6185469" cy="4180067"/>
                  </a:xfrm>
                </p:grpSpPr>
                <p:grpSp>
                  <p:nvGrpSpPr>
                    <p:cNvPr id="42004" name="Group 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65573" y="567004"/>
                      <a:ext cx="5778759" cy="4180067"/>
                      <a:chOff x="3154659" y="190982"/>
                      <a:chExt cx="5778759" cy="4180067"/>
                    </a:xfrm>
                  </p:grpSpPr>
                  <p:pic>
                    <p:nvPicPr>
                      <p:cNvPr id="42011" name="Picture 19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659" y="190982"/>
                        <a:ext cx="5778759" cy="4180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3780002" y="4141833"/>
                        <a:ext cx="492622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~1700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5250417" y="4141833"/>
                        <a:ext cx="434604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1850</a:t>
                        </a:r>
                      </a:p>
                    </p:txBody>
                  </p:sp>
                  <p:sp>
                    <p:nvSpPr>
                      <p:cNvPr id="25" name="TextBox 24"/>
                      <p:cNvSpPr txBox="1"/>
                      <p:nvPr/>
                    </p:nvSpPr>
                    <p:spPr>
                      <a:xfrm>
                        <a:off x="6587586" y="4120642"/>
                        <a:ext cx="434604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1950</a:t>
                        </a:r>
                      </a:p>
                    </p:txBody>
                  </p:sp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7793074" y="4095477"/>
                        <a:ext cx="557672" cy="2033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defRPr/>
                        </a:pPr>
                        <a:r>
                          <a:rPr lang="en-US" sz="826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42005" name="TextBox 13"/>
                    <p:cNvSpPr txBox="1">
                      <a:spLocks noChangeArrowheads="1"/>
                    </p:cNvSpPr>
                    <p:nvPr/>
                  </p:nvSpPr>
                  <p:spPr bwMode="auto">
                    <a:xfrm rot="16200000">
                      <a:off x="1742593" y="2635371"/>
                      <a:ext cx="1837747" cy="4052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en-US" sz="1801" b="1"/>
                        <a:t>Number of Species</a:t>
                      </a:r>
                    </a:p>
                  </p:txBody>
                </p:sp>
              </p:grpSp>
              <p:sp>
                <p:nvSpPr>
                  <p:cNvPr id="42003" name="Text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601191" y="4775761"/>
                    <a:ext cx="656969" cy="34235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en-US" sz="1801" b="1"/>
                      <a:t>Year</a:t>
                    </a:r>
                  </a:p>
                </p:txBody>
              </p:sp>
            </p:grpSp>
          </p:grpSp>
          <p:sp>
            <p:nvSpPr>
              <p:cNvPr id="41998" name="Rectangle 23"/>
              <p:cNvSpPr>
                <a:spLocks noChangeArrowheads="1"/>
              </p:cNvSpPr>
              <p:nvPr/>
            </p:nvSpPr>
            <p:spPr bwMode="auto">
              <a:xfrm>
                <a:off x="2750483" y="6188252"/>
                <a:ext cx="8128749" cy="397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en-US" sz="1621" dirty="0"/>
                  <a:t>Data from: Knapp, S., et al. 2016. Journal of Applied Ecology</a:t>
                </a:r>
              </a:p>
            </p:txBody>
          </p:sp>
        </p:grpSp>
      </p:grpSp>
      <p:pic>
        <p:nvPicPr>
          <p:cNvPr id="4199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316" y="2368455"/>
            <a:ext cx="607456" cy="89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650" b="-2020"/>
          <a:stretch>
            <a:fillRect/>
          </a:stretch>
        </p:blipFill>
        <p:spPr bwMode="auto">
          <a:xfrm>
            <a:off x="190099" y="3521906"/>
            <a:ext cx="1246357" cy="92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5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5" descr="http://thegreenists.com/wp-content/uploads/2011/10/kudzu-covered-house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4095" y="4019320"/>
            <a:ext cx="4133667" cy="274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7" descr="purple%20loosestrif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272" y="889054"/>
            <a:ext cx="4410960" cy="327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2137428" y="35735"/>
            <a:ext cx="8738290" cy="7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161" b="1">
                <a:solidFill>
                  <a:srgbClr val="92D050"/>
                </a:solidFill>
              </a:rPr>
              <a:t>Thesis—</a:t>
            </a:r>
          </a:p>
          <a:p>
            <a:r>
              <a:rPr lang="en-US" altLang="en-US" sz="2161" b="1">
                <a:solidFill>
                  <a:srgbClr val="92D050"/>
                </a:solidFill>
              </a:rPr>
              <a:t>		</a:t>
            </a:r>
            <a:r>
              <a:rPr lang="en-US" altLang="en-US" sz="1801" b="1">
                <a:solidFill>
                  <a:srgbClr val="92D050"/>
                </a:solidFill>
              </a:rPr>
              <a:t>Alien species are the “second greatest threat” to biodiversity</a:t>
            </a:r>
          </a:p>
        </p:txBody>
      </p:sp>
      <p:pic>
        <p:nvPicPr>
          <p:cNvPr id="4915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862" y="889053"/>
            <a:ext cx="3643401" cy="272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82"/>
          <a:stretch>
            <a:fillRect/>
          </a:stretch>
        </p:blipFill>
        <p:spPr bwMode="auto">
          <a:xfrm>
            <a:off x="1828689" y="3743457"/>
            <a:ext cx="4555325" cy="30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258" y="884766"/>
            <a:ext cx="4086499" cy="306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72945" y="977673"/>
            <a:ext cx="5374339" cy="2131155"/>
            <a:chOff x="207033" y="767751"/>
            <a:chExt cx="5374257" cy="2130724"/>
          </a:xfrm>
        </p:grpSpPr>
        <p:sp>
          <p:nvSpPr>
            <p:cNvPr id="10" name="Rectangle 9"/>
            <p:cNvSpPr/>
            <p:nvPr/>
          </p:nvSpPr>
          <p:spPr>
            <a:xfrm>
              <a:off x="207033" y="767751"/>
              <a:ext cx="5374257" cy="213072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pic>
          <p:nvPicPr>
            <p:cNvPr id="49168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25" y="1309688"/>
              <a:ext cx="4940300" cy="1125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2606867" y="2398305"/>
              <a:ext cx="2518280" cy="307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400" b="1" dirty="0">
                  <a:latin typeface="Arial" panose="020B0604020202020204" pitchFamily="34" charset="0"/>
                </a:rPr>
                <a:t>Vila et al. 2011 Ecol. Letters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237333" y="2898713"/>
            <a:ext cx="3134555" cy="3807777"/>
            <a:chOff x="194185" y="2977163"/>
            <a:chExt cx="3135612" cy="3807812"/>
          </a:xfrm>
        </p:grpSpPr>
        <p:sp>
          <p:nvSpPr>
            <p:cNvPr id="16" name="Rectangle 15"/>
            <p:cNvSpPr/>
            <p:nvPr/>
          </p:nvSpPr>
          <p:spPr>
            <a:xfrm>
              <a:off x="194185" y="2977163"/>
              <a:ext cx="3135612" cy="380781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grpSp>
          <p:nvGrpSpPr>
            <p:cNvPr id="49163" name="Group 16"/>
            <p:cNvGrpSpPr>
              <a:grpSpLocks/>
            </p:cNvGrpSpPr>
            <p:nvPr/>
          </p:nvGrpSpPr>
          <p:grpSpPr bwMode="auto">
            <a:xfrm>
              <a:off x="414337" y="3067899"/>
              <a:ext cx="2192338" cy="3569599"/>
              <a:chOff x="1373893" y="2673808"/>
              <a:chExt cx="2192655" cy="3657600"/>
            </a:xfrm>
          </p:grpSpPr>
          <p:pic>
            <p:nvPicPr>
              <p:cNvPr id="49165" name="Picture 3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36218"/>
              <a:stretch>
                <a:fillRect/>
              </a:stretch>
            </p:blipFill>
            <p:spPr bwMode="auto">
              <a:xfrm>
                <a:off x="1373893" y="2673808"/>
                <a:ext cx="1962271" cy="3657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166" name="Picture 3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357" b="19920"/>
              <a:stretch>
                <a:fillRect/>
              </a:stretch>
            </p:blipFill>
            <p:spPr bwMode="auto">
              <a:xfrm>
                <a:off x="2531492" y="2673808"/>
                <a:ext cx="1035056" cy="2928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194185" y="6499103"/>
              <a:ext cx="2890611" cy="27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 b="1" dirty="0">
                  <a:latin typeface="Arial" panose="020B0604020202020204" pitchFamily="34" charset="0"/>
                </a:rPr>
                <a:t>Murphy and </a:t>
              </a:r>
              <a:r>
                <a:rPr lang="en-US" altLang="en-US" sz="1200" b="1" dirty="0" err="1">
                  <a:latin typeface="Arial" panose="020B0604020202020204" pitchFamily="34" charset="0"/>
                </a:rPr>
                <a:t>Romanuk</a:t>
              </a:r>
              <a:r>
                <a:rPr lang="en-US" altLang="en-US" sz="1200" b="1" dirty="0">
                  <a:latin typeface="Arial" panose="020B0604020202020204" pitchFamily="34" charset="0"/>
                </a:rPr>
                <a:t> 2012, Am. Nat.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32" t="39148"/>
          <a:stretch>
            <a:fillRect/>
          </a:stretch>
        </p:blipFill>
        <p:spPr bwMode="auto">
          <a:xfrm>
            <a:off x="4195686" y="644636"/>
            <a:ext cx="6214794" cy="169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3" name="Group 4"/>
          <p:cNvGrpSpPr>
            <a:grpSpLocks/>
          </p:cNvGrpSpPr>
          <p:nvPr/>
        </p:nvGrpSpPr>
        <p:grpSpPr bwMode="auto">
          <a:xfrm>
            <a:off x="4195686" y="3050939"/>
            <a:ext cx="6141898" cy="2765784"/>
            <a:chOff x="2490702" y="4377447"/>
            <a:chExt cx="2898000" cy="924128"/>
          </a:xfrm>
        </p:grpSpPr>
        <p:pic>
          <p:nvPicPr>
            <p:cNvPr id="51206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0702" y="4377447"/>
              <a:ext cx="2898000" cy="924128"/>
            </a:xfrm>
            <a:prstGeom prst="rect">
              <a:avLst/>
            </a:prstGeom>
            <a:noFill/>
            <a:ln w="349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490702" y="4377447"/>
              <a:ext cx="1808805" cy="33554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100"/>
            </a:p>
          </p:txBody>
        </p:sp>
      </p:grpSp>
      <p:pic>
        <p:nvPicPr>
          <p:cNvPr id="51204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293" y="1413624"/>
            <a:ext cx="2174034" cy="327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3"/>
          <p:cNvSpPr txBox="1">
            <a:spLocks noChangeArrowheads="1"/>
          </p:cNvSpPr>
          <p:nvPr/>
        </p:nvSpPr>
        <p:spPr bwMode="auto">
          <a:xfrm>
            <a:off x="2210325" y="52887"/>
            <a:ext cx="2157963" cy="4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521" b="1">
                <a:solidFill>
                  <a:srgbClr val="FF0000"/>
                </a:solidFill>
              </a:rPr>
              <a:t>Anti-Thesis--</a:t>
            </a:r>
          </a:p>
        </p:txBody>
      </p:sp>
    </p:spTree>
    <p:extLst>
      <p:ext uri="{BB962C8B-B14F-4D97-AF65-F5344CB8AC3E}">
        <p14:creationId xmlns:p14="http://schemas.microsoft.com/office/powerpoint/2010/main" val="165070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2725737" y="47626"/>
            <a:ext cx="85473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A Resolution? 		</a:t>
            </a:r>
            <a:r>
              <a:rPr lang="en-US" altLang="en-US" sz="2800" b="1" dirty="0">
                <a:solidFill>
                  <a:schemeClr val="accent1"/>
                </a:solidFill>
                <a:latin typeface="Arial" panose="020B0604020202020204" pitchFamily="34" charset="0"/>
              </a:rPr>
              <a:t>……Spatial Scale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844675" y="2403475"/>
            <a:ext cx="44656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Experiments and meta-analyses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decreases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-Typically &lt;&lt;100 m</a:t>
            </a:r>
            <a:r>
              <a:rPr lang="en-US" altLang="en-US" sz="1600" b="1" baseline="30000">
                <a:latin typeface="Arial" panose="020B0604020202020204" pitchFamily="34" charset="0"/>
              </a:rPr>
              <a:t>2 </a:t>
            </a:r>
            <a:endParaRPr lang="en-US" altLang="en-US" sz="1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</a:t>
            </a:r>
            <a:r>
              <a:rPr lang="en-US" altLang="en-US" sz="1600" b="1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600" b="1">
                <a:latin typeface="Arial" panose="020B0604020202020204" pitchFamily="34" charset="0"/>
              </a:rPr>
              <a:t> changes in relative abundance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61126" y="2411413"/>
            <a:ext cx="4149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tx2"/>
                </a:solidFill>
                <a:latin typeface="Arial" panose="020B0604020202020204" pitchFamily="34" charset="0"/>
              </a:rPr>
              <a:t>             Observations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-Little effect on richness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-Typically &gt;&gt;10,000 m</a:t>
            </a:r>
            <a:r>
              <a:rPr lang="en-US" altLang="en-US" sz="1600" b="1" baseline="30000">
                <a:latin typeface="Arial" panose="020B0604020202020204" pitchFamily="34" charset="0"/>
              </a:rPr>
              <a:t>2</a:t>
            </a:r>
            <a:endParaRPr lang="en-US" altLang="en-US" sz="1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6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Arial" panose="020B0604020202020204" pitchFamily="34" charset="0"/>
              </a:rPr>
              <a:t>-Richness </a:t>
            </a:r>
            <a:r>
              <a:rPr lang="en-US" altLang="en-US" sz="1600" b="1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en-US" sz="1600" b="1">
                <a:latin typeface="Arial" panose="020B0604020202020204" pitchFamily="34" charset="0"/>
              </a:rPr>
              <a:t> Local extirpation/extinction</a:t>
            </a:r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5213" y="762001"/>
            <a:ext cx="2811462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438" y="571500"/>
            <a:ext cx="25273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3708400" y="3905250"/>
            <a:ext cx="33338" cy="2482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708400" y="6388100"/>
            <a:ext cx="38560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452938" y="5059364"/>
            <a:ext cx="203200" cy="174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52938" y="5564188"/>
            <a:ext cx="203200" cy="17621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84700" y="5233988"/>
            <a:ext cx="0" cy="33020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690939" y="5000626"/>
            <a:ext cx="820737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Control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Invaded</a:t>
            </a:r>
          </a:p>
        </p:txBody>
      </p:sp>
      <p:sp>
        <p:nvSpPr>
          <p:cNvPr id="18" name="Oval 17"/>
          <p:cNvSpPr/>
          <p:nvPr/>
        </p:nvSpPr>
        <p:spPr>
          <a:xfrm>
            <a:off x="6964364" y="4446589"/>
            <a:ext cx="204787" cy="174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64364" y="4514851"/>
            <a:ext cx="204787" cy="17462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16200000">
            <a:off x="2428875" y="4962525"/>
            <a:ext cx="2019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69151" y="4394201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Control=Invaded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113339" y="6427788"/>
            <a:ext cx="1557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192588" y="6380164"/>
            <a:ext cx="633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Small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964364" y="6396039"/>
            <a:ext cx="642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Large</a:t>
            </a:r>
          </a:p>
        </p:txBody>
      </p:sp>
      <p:cxnSp>
        <p:nvCxnSpPr>
          <p:cNvPr id="30" name="Straight Connector 29"/>
          <p:cNvCxnSpPr>
            <a:stCxn id="13" idx="6"/>
            <a:endCxn id="19" idx="3"/>
          </p:cNvCxnSpPr>
          <p:nvPr/>
        </p:nvCxnSpPr>
        <p:spPr>
          <a:xfrm flipV="1">
            <a:off x="4656139" y="4664076"/>
            <a:ext cx="2338387" cy="989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6"/>
          </p:cNvCxnSpPr>
          <p:nvPr/>
        </p:nvCxnSpPr>
        <p:spPr>
          <a:xfrm flipV="1">
            <a:off x="4656138" y="4540251"/>
            <a:ext cx="2374900" cy="606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0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/>
      <p:bldP spid="18" grpId="0" animBg="1"/>
      <p:bldP spid="19" grpId="0" animBg="1"/>
      <p:bldP spid="20" grpId="0"/>
      <p:bldP spid="21" grpId="0"/>
      <p:bldP spid="24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5825140" y="720391"/>
            <a:ext cx="4582482" cy="2794371"/>
            <a:chOff x="2587" y="1407"/>
            <a:chExt cx="3220" cy="1957"/>
          </a:xfrm>
        </p:grpSpPr>
        <p:pic>
          <p:nvPicPr>
            <p:cNvPr id="54338" name="Picture 3" descr="IMG_4140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339" name="AutoShape 8"/>
            <p:cNvCxnSpPr>
              <a:cxnSpLocks noChangeShapeType="1"/>
              <a:stCxn id="20482" idx="3"/>
              <a:endCxn id="54338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7588952" y="2904431"/>
            <a:ext cx="2950169" cy="3465585"/>
            <a:chOff x="3067" y="1240"/>
            <a:chExt cx="2264" cy="2600"/>
          </a:xfrm>
        </p:grpSpPr>
        <p:pic>
          <p:nvPicPr>
            <p:cNvPr id="54336" name="Picture 11" descr="IMG_108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  <a:defRPr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901" y="748978"/>
            <a:ext cx="3869238" cy="2700034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206" y="3100252"/>
            <a:ext cx="2960174" cy="2884419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2167" y="1136330"/>
            <a:ext cx="4768440" cy="3904197"/>
            <a:chOff x="1402476" y="606333"/>
            <a:chExt cx="5848513" cy="5311524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814" y="606333"/>
              <a:ext cx="4717588" cy="4332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986" y="775510"/>
              <a:ext cx="4729860" cy="4344181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986" y="5119691"/>
              <a:ext cx="47298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8121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9022" y="4991349"/>
              <a:ext cx="0" cy="1283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2404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6810" y="4991349"/>
              <a:ext cx="0" cy="12834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5451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463" y="5135248"/>
              <a:ext cx="143526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208" y="775510"/>
              <a:ext cx="0" cy="4344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986" y="5119691"/>
              <a:ext cx="1420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7180" y="4966070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986" y="3667094"/>
              <a:ext cx="142002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7180" y="3519306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986" y="2224219"/>
              <a:ext cx="1420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7180" y="2068653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986" y="775510"/>
              <a:ext cx="14200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7180" y="627724"/>
              <a:ext cx="357829" cy="37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46" y="775510"/>
              <a:ext cx="0" cy="43441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986" y="775510"/>
              <a:ext cx="47298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5685" y="4542153"/>
              <a:ext cx="0" cy="46670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6631" y="3389019"/>
              <a:ext cx="0" cy="44726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798" y="2356451"/>
              <a:ext cx="7012" cy="38892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2497" y="1421109"/>
              <a:ext cx="14025" cy="38892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grpSp>
          <p:nvGrpSpPr>
            <p:cNvPr id="54307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7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2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6"/>
                <a:ext cx="52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17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grpSp>
          <p:nvGrpSpPr>
            <p:cNvPr id="54308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5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5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2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2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2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2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38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38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1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1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26" y="5331650"/>
              <a:ext cx="1766493" cy="586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16200000">
              <a:off x="-522834" y="3148113"/>
              <a:ext cx="4379106" cy="528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54311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100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197" y="4232964"/>
              <a:ext cx="821825" cy="25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2565" y="4680217"/>
              <a:ext cx="3506" cy="36948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825" y="4658827"/>
              <a:ext cx="134988" cy="126397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100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197" y="4598545"/>
              <a:ext cx="605556" cy="251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6368" y="736619"/>
              <a:ext cx="2280782" cy="628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7369" y="4659668"/>
            <a:ext cx="1563704" cy="1523682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2293" y="4781162"/>
            <a:ext cx="1925328" cy="135787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3511030" y="94337"/>
            <a:ext cx="531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  <p:sp>
        <p:nvSpPr>
          <p:cNvPr id="54282" name="TextBox 1"/>
          <p:cNvSpPr txBox="1">
            <a:spLocks noChangeArrowheads="1"/>
          </p:cNvSpPr>
          <p:nvPr/>
        </p:nvSpPr>
        <p:spPr bwMode="auto">
          <a:xfrm>
            <a:off x="7667566" y="6562126"/>
            <a:ext cx="222849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Powell, Chase, Knight 2013. Science</a:t>
            </a:r>
          </a:p>
        </p:txBody>
      </p:sp>
    </p:spTree>
    <p:extLst>
      <p:ext uri="{BB962C8B-B14F-4D97-AF65-F5344CB8AC3E}">
        <p14:creationId xmlns:p14="http://schemas.microsoft.com/office/powerpoint/2010/main" val="190551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82" y="884583"/>
            <a:ext cx="6231677" cy="47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1" y="482207"/>
            <a:ext cx="2683202" cy="4028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511040"/>
            <a:ext cx="9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5244" y="2430026"/>
            <a:ext cx="3479075" cy="2265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0159" y="1930792"/>
            <a:ext cx="9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1859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355" y="955071"/>
            <a:ext cx="945671" cy="1345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270" y="885554"/>
            <a:ext cx="1100833" cy="1414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091" y="2210753"/>
            <a:ext cx="2543500" cy="4230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52080" y="19307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855" y="4316730"/>
            <a:ext cx="331838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6674" y="1785257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 history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45" y="891626"/>
            <a:ext cx="4191000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414" y="620640"/>
            <a:ext cx="6589059" cy="1827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5246" y="3045823"/>
            <a:ext cx="97173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Hortus</a:t>
            </a:r>
            <a:r>
              <a:rPr lang="en-US" sz="2400" b="1" dirty="0" smtClean="0"/>
              <a:t> </a:t>
            </a:r>
            <a:r>
              <a:rPr lang="en-US" sz="2400" b="1" dirty="0" err="1"/>
              <a:t>Gramineus</a:t>
            </a:r>
            <a:r>
              <a:rPr lang="en-US" sz="2400" b="1" dirty="0" smtClean="0"/>
              <a:t>, or </a:t>
            </a:r>
            <a:r>
              <a:rPr lang="en-US" sz="2400" b="1" dirty="0"/>
              <a:t>grass garden, at Woburn </a:t>
            </a:r>
            <a:r>
              <a:rPr lang="en-US" sz="2400" b="1" dirty="0" err="1"/>
              <a:t>Abbeyin</a:t>
            </a:r>
            <a:r>
              <a:rPr lang="en-US" sz="2400" b="1" dirty="0"/>
              <a:t> 1817. </a:t>
            </a:r>
            <a:endParaRPr lang="en-US" sz="2400" b="1" dirty="0" smtClean="0"/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242 </a:t>
            </a:r>
            <a:r>
              <a:rPr lang="en-US" sz="2400" b="1" dirty="0"/>
              <a:t>experimental </a:t>
            </a:r>
            <a:r>
              <a:rPr lang="en-US" sz="2400" b="1" dirty="0" smtClean="0"/>
              <a:t>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Greater diversity of plants</a:t>
            </a:r>
            <a:r>
              <a:rPr lang="en-US" sz="2400" b="1" dirty="0" smtClean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ym typeface="Wingdings" panose="05000000000000000000" pitchFamily="2" charset="2"/>
              </a:rPr>
              <a:t>Greater overall production (Published in 1826)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ym typeface="Wingdings" panose="05000000000000000000" pitchFamily="2" charset="2"/>
              </a:rPr>
              <a:t>Cited in Darwin ‘Origin of Species’ as proof of the principle of ‘divergence’ (differences)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309360" y="21545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/>
          <p:cNvGrpSpPr>
            <a:grpSpLocks/>
          </p:cNvGrpSpPr>
          <p:nvPr/>
        </p:nvGrpSpPr>
        <p:grpSpPr bwMode="auto">
          <a:xfrm>
            <a:off x="3729582" y="1066801"/>
            <a:ext cx="4736556" cy="5114401"/>
            <a:chOff x="283" y="380"/>
            <a:chExt cx="3369" cy="3858"/>
          </a:xfrm>
        </p:grpSpPr>
        <p:sp>
          <p:nvSpPr>
            <p:cNvPr id="24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8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0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73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 rot="16200000">
              <a:off x="41" y="2271"/>
              <a:ext cx="770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 rot="18960000">
              <a:off x="643" y="2995"/>
              <a:ext cx="723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33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64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313344" y="5811870"/>
            <a:ext cx="296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N-dimensional hyper-volume</a:t>
            </a:r>
            <a:endParaRPr lang="en-US" b="1" dirty="0"/>
          </a:p>
        </p:txBody>
      </p: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8866" y="1795622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2349910" y="6441393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</a:t>
            </a:r>
            <a:r>
              <a:rPr lang="en-US" sz="2000" i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en-US" sz="2000" i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 Elton (1927) </a:t>
            </a:r>
            <a:r>
              <a:rPr lang="en-US" sz="2000" i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2438401" y="228601"/>
            <a:ext cx="6163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solidFill>
                  <a:srgbClr val="0000CC"/>
                </a:solidFill>
              </a:rPr>
              <a:t>A Brief History of the (Ecological) Niche </a:t>
            </a:r>
            <a:r>
              <a:rPr lang="en-US" sz="2400" dirty="0" smtClean="0">
                <a:solidFill>
                  <a:srgbClr val="0000CC"/>
                </a:solidFill>
              </a:rPr>
              <a:t>Concept</a:t>
            </a:r>
          </a:p>
        </p:txBody>
      </p:sp>
      <p:pic>
        <p:nvPicPr>
          <p:cNvPr id="5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5461" y="4774564"/>
            <a:ext cx="93345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1066800"/>
            <a:ext cx="11874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6B094-ground-berry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1" y="2819401"/>
            <a:ext cx="1025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Cooper%27s%20haw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3069" y="1628865"/>
            <a:ext cx="14906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108" y="4819105"/>
            <a:ext cx="1391920" cy="1391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284" y="4393757"/>
            <a:ext cx="2736850" cy="18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2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3" y="121755"/>
            <a:ext cx="11277599" cy="6343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5" y="121755"/>
            <a:ext cx="3852531" cy="28889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156" y="2632358"/>
            <a:ext cx="3617843" cy="4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1" y="152401"/>
            <a:ext cx="436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Coexistence and being ‘different’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290" y="2066314"/>
            <a:ext cx="7226710" cy="4717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90" y="664814"/>
            <a:ext cx="7071553" cy="1401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14" y="2463902"/>
            <a:ext cx="3143250" cy="2343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4168" y="6001120"/>
            <a:ext cx="108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1957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09998" y="2234634"/>
            <a:ext cx="5688943" cy="4902754"/>
            <a:chOff x="1411732" y="702724"/>
            <a:chExt cx="4879132" cy="6244242"/>
          </a:xfrm>
        </p:grpSpPr>
        <p:grpSp>
          <p:nvGrpSpPr>
            <p:cNvPr id="14" name="Group 13"/>
            <p:cNvGrpSpPr/>
            <p:nvPr/>
          </p:nvGrpSpPr>
          <p:grpSpPr>
            <a:xfrm>
              <a:off x="1411732" y="702724"/>
              <a:ext cx="4879132" cy="6042590"/>
              <a:chOff x="1876065" y="1059222"/>
              <a:chExt cx="4184780" cy="5871431"/>
            </a:xfrm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537858" y="6349342"/>
                <a:ext cx="2444830" cy="581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936493" y="3522577"/>
                <a:ext cx="2329682" cy="378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989280" y="6348710"/>
              <a:ext cx="220784" cy="598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346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thelifeofyourtime.files.wordpress.com/2012/08/dscf921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978" y="2109715"/>
            <a:ext cx="4290895" cy="32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69307" y="182957"/>
            <a:ext cx="61683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2"/>
                </a:solidFill>
              </a:rPr>
              <a:t>Just How Predictable are Communities?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29" t="31963"/>
          <a:stretch>
            <a:fillRect/>
          </a:stretch>
        </p:blipFill>
        <p:spPr bwMode="auto">
          <a:xfrm>
            <a:off x="2133140" y="939081"/>
            <a:ext cx="4342352" cy="73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" descr="Botanical Gazette"/>
          <p:cNvSpPr>
            <a:spLocks noChangeAspect="1" noChangeArrowheads="1"/>
          </p:cNvSpPr>
          <p:nvPr/>
        </p:nvSpPr>
        <p:spPr bwMode="auto">
          <a:xfrm>
            <a:off x="1680037" y="-144364"/>
            <a:ext cx="304451" cy="3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>
              <a:defRPr/>
            </a:pPr>
            <a:endParaRPr lang="en-US" sz="11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978" y="4751145"/>
            <a:ext cx="1385035" cy="198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564112" y="1759526"/>
            <a:ext cx="3913548" cy="853319"/>
            <a:chOff x="4449939" y="1484069"/>
            <a:chExt cx="5817341" cy="1074879"/>
          </a:xfrm>
        </p:grpSpPr>
        <p:pic>
          <p:nvPicPr>
            <p:cNvPr id="24588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9939" y="1653614"/>
              <a:ext cx="5817341" cy="905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9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484069"/>
              <a:ext cx="5655195" cy="37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3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791" y="2612845"/>
            <a:ext cx="4355216" cy="338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3873" y="4969835"/>
            <a:ext cx="4468134" cy="177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403828" y="5627334"/>
            <a:ext cx="1613775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/>
              <a:t>…Clements, others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48822" y="1312140"/>
            <a:ext cx="1939505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/>
              <a:t>… Cooper, Egler, others</a:t>
            </a:r>
          </a:p>
        </p:txBody>
      </p:sp>
    </p:spTree>
    <p:extLst>
      <p:ext uri="{BB962C8B-B14F-4D97-AF65-F5344CB8AC3E}">
        <p14:creationId xmlns:p14="http://schemas.microsoft.com/office/powerpoint/2010/main" val="361158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7612" y="180236"/>
            <a:ext cx="72275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 smtClean="0"/>
              <a:t>How Predictable? A </a:t>
            </a:r>
            <a:r>
              <a:rPr lang="en-US" altLang="en-US" sz="2400" b="1" dirty="0"/>
              <a:t>Debate that has Spanned the </a:t>
            </a:r>
            <a:r>
              <a:rPr lang="en-US" altLang="en-US" sz="2400" b="1" dirty="0" smtClean="0"/>
              <a:t>Ages </a:t>
            </a:r>
            <a:endParaRPr lang="en-US" altLang="en-US" sz="2400" b="1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22798" y="4071168"/>
            <a:ext cx="497469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 sz="1100" dirty="0"/>
          </a:p>
          <a:p>
            <a:pPr>
              <a:defRPr/>
            </a:pPr>
            <a:r>
              <a:rPr lang="en-US" altLang="en-US" sz="2400" b="1" dirty="0">
                <a:solidFill>
                  <a:srgbClr val="009900"/>
                </a:solidFill>
              </a:rPr>
              <a:t>1980’s-1990’s</a:t>
            </a:r>
          </a:p>
          <a:p>
            <a:pPr>
              <a:defRPr/>
            </a:pPr>
            <a:r>
              <a:rPr lang="en-US" altLang="en-US" sz="2400" b="1" dirty="0">
                <a:solidFill>
                  <a:srgbClr val="009900"/>
                </a:solidFill>
              </a:rPr>
              <a:t>	Lottery Models </a:t>
            </a:r>
            <a:r>
              <a:rPr lang="en-US" altLang="en-US" sz="2400" b="1" dirty="0" smtClean="0">
                <a:solidFill>
                  <a:srgbClr val="009900"/>
                </a:solidFill>
              </a:rPr>
              <a:t>vs </a:t>
            </a:r>
            <a:r>
              <a:rPr lang="en-US" altLang="en-US" sz="2400" b="1" dirty="0">
                <a:solidFill>
                  <a:srgbClr val="009900"/>
                </a:solidFill>
              </a:rPr>
              <a:t>Coexistence</a:t>
            </a:r>
          </a:p>
          <a:p>
            <a:pPr>
              <a:defRPr/>
            </a:pPr>
            <a:r>
              <a:rPr lang="en-US" altLang="en-US" sz="1100" dirty="0"/>
              <a:t>	(Sale vs. Chesson)</a:t>
            </a:r>
          </a:p>
          <a:p>
            <a:pPr>
              <a:defRPr/>
            </a:pPr>
            <a:endParaRPr lang="en-US" altLang="en-US" sz="1100" dirty="0"/>
          </a:p>
          <a:p>
            <a:pPr>
              <a:defRPr/>
            </a:pPr>
            <a:endParaRPr lang="en-US" altLang="en-US" sz="11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22798" y="769380"/>
            <a:ext cx="9067768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rgbClr val="990099"/>
                </a:solidFill>
              </a:rPr>
              <a:t>1920’s-1930’s</a:t>
            </a:r>
          </a:p>
          <a:p>
            <a:pPr>
              <a:defRPr/>
            </a:pPr>
            <a:r>
              <a:rPr lang="en-US" altLang="en-US" sz="2400" b="1" dirty="0">
                <a:solidFill>
                  <a:srgbClr val="990099"/>
                </a:solidFill>
              </a:rPr>
              <a:t>	</a:t>
            </a:r>
            <a:r>
              <a:rPr lang="en-US" altLang="en-US" sz="2400" b="1" dirty="0" smtClean="0">
                <a:solidFill>
                  <a:srgbClr val="990099"/>
                </a:solidFill>
              </a:rPr>
              <a:t>Super-organismic vs </a:t>
            </a:r>
            <a:r>
              <a:rPr lang="en-US" altLang="en-US" sz="2400" b="1" dirty="0">
                <a:solidFill>
                  <a:srgbClr val="990099"/>
                </a:solidFill>
              </a:rPr>
              <a:t>Individualistic Succession</a:t>
            </a:r>
          </a:p>
          <a:p>
            <a:pPr>
              <a:defRPr/>
            </a:pPr>
            <a:r>
              <a:rPr lang="en-US" altLang="en-US" sz="1100" dirty="0"/>
              <a:t>	(Cowles, Clements vs. Cooper, Gleason)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122798" y="3023457"/>
            <a:ext cx="8381682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chemeClr val="accent2"/>
                </a:solidFill>
              </a:rPr>
              <a:t>1970’s-1980’s</a:t>
            </a:r>
          </a:p>
          <a:p>
            <a:pPr>
              <a:defRPr/>
            </a:pPr>
            <a:r>
              <a:rPr lang="en-US" altLang="en-US" sz="2400" b="1" dirty="0">
                <a:solidFill>
                  <a:schemeClr val="accent2"/>
                </a:solidFill>
              </a:rPr>
              <a:t>	Assembly Rules </a:t>
            </a:r>
            <a:r>
              <a:rPr lang="en-US" altLang="en-US" sz="2400" b="1" dirty="0" smtClean="0">
                <a:solidFill>
                  <a:schemeClr val="accent2"/>
                </a:solidFill>
              </a:rPr>
              <a:t>vs </a:t>
            </a:r>
            <a:r>
              <a:rPr lang="en-US" altLang="en-US" sz="2400" b="1" dirty="0">
                <a:solidFill>
                  <a:schemeClr val="accent2"/>
                </a:solidFill>
              </a:rPr>
              <a:t>Null Models </a:t>
            </a:r>
          </a:p>
          <a:p>
            <a:pPr>
              <a:defRPr/>
            </a:pPr>
            <a:r>
              <a:rPr lang="en-US" altLang="en-US" sz="1100" dirty="0"/>
              <a:t>	(Diamond vs. </a:t>
            </a:r>
            <a:r>
              <a:rPr lang="en-US" altLang="en-US" sz="1100" dirty="0" err="1"/>
              <a:t>Simberloff</a:t>
            </a:r>
            <a:r>
              <a:rPr lang="en-US" altLang="en-US" sz="1100" dirty="0"/>
              <a:t>)</a:t>
            </a:r>
            <a:r>
              <a:rPr lang="en-US" altLang="en-US" sz="1100" b="1" dirty="0"/>
              <a:t> 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122798" y="5570551"/>
            <a:ext cx="389978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b="1" dirty="0">
                <a:solidFill>
                  <a:srgbClr val="FF0000"/>
                </a:solidFill>
              </a:rPr>
              <a:t>2000-2010’s</a:t>
            </a:r>
          </a:p>
          <a:p>
            <a:pPr>
              <a:defRPr/>
            </a:pPr>
            <a:r>
              <a:rPr lang="en-US" altLang="en-US" sz="3200" b="1" dirty="0">
                <a:solidFill>
                  <a:srgbClr val="FF0000"/>
                </a:solidFill>
              </a:rPr>
              <a:t>	Niche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vs </a:t>
            </a:r>
            <a:r>
              <a:rPr lang="en-US" altLang="en-US" sz="3200" b="1" dirty="0">
                <a:solidFill>
                  <a:srgbClr val="FF0000"/>
                </a:solidFill>
              </a:rPr>
              <a:t>Neutral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22798" y="1895704"/>
            <a:ext cx="9067768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rgbClr val="0070C0"/>
                </a:solidFill>
              </a:rPr>
              <a:t>1940-1960’s	</a:t>
            </a:r>
            <a:br>
              <a:rPr lang="en-US" altLang="en-US" sz="2400" b="1" dirty="0">
                <a:solidFill>
                  <a:srgbClr val="0070C0"/>
                </a:solidFill>
              </a:rPr>
            </a:br>
            <a:r>
              <a:rPr lang="en-US" altLang="en-US" sz="2400" b="1" dirty="0">
                <a:solidFill>
                  <a:srgbClr val="0070C0"/>
                </a:solidFill>
              </a:rPr>
              <a:t>	Competitive exclusion </a:t>
            </a:r>
            <a:r>
              <a:rPr lang="en-US" altLang="en-US" sz="2400" b="1" dirty="0" smtClean="0">
                <a:solidFill>
                  <a:srgbClr val="0070C0"/>
                </a:solidFill>
              </a:rPr>
              <a:t>vs </a:t>
            </a:r>
            <a:r>
              <a:rPr lang="en-US" altLang="en-US" sz="2400" b="1" dirty="0">
                <a:solidFill>
                  <a:srgbClr val="0070C0"/>
                </a:solidFill>
              </a:rPr>
              <a:t>Randomness </a:t>
            </a:r>
          </a:p>
          <a:p>
            <a:pPr>
              <a:defRPr/>
            </a:pPr>
            <a:r>
              <a:rPr lang="en-US" altLang="en-US" sz="1100" dirty="0"/>
              <a:t>	(Hutchinson, Elton, Lack vs. Diver, Riley)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7181" y="1952064"/>
            <a:ext cx="42374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Many other ‘problems’ and debates in our field change the words and approaches, but the concepts are often the same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Density-dependence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Role of trophic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Biogeography/evolution vs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Etcetera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030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1338" y="1226954"/>
            <a:ext cx="7853637" cy="456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699" name="Group 2"/>
          <p:cNvGrpSpPr>
            <a:grpSpLocks/>
          </p:cNvGrpSpPr>
          <p:nvPr/>
        </p:nvGrpSpPr>
        <p:grpSpPr bwMode="auto">
          <a:xfrm>
            <a:off x="7086994" y="1046902"/>
            <a:ext cx="1909108" cy="5255764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8735" y="1046018"/>
              <a:ext cx="3049148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404"/>
              <a:ext cx="3049148" cy="101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04445" y="165226"/>
            <a:ext cx="606640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‘Ecological Niche’ concept through 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305190" y="2857357"/>
            <a:ext cx="14221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7802" y="2285823"/>
            <a:ext cx="913113" cy="106744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6028" y="1868563"/>
            <a:ext cx="85151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Hutchinson</a:t>
            </a:r>
          </a:p>
          <a:p>
            <a:pPr>
              <a:defRPr/>
            </a:pPr>
            <a:r>
              <a:rPr lang="en-US" sz="1100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1564" y="3030318"/>
            <a:ext cx="68320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Grinnell </a:t>
            </a:r>
          </a:p>
          <a:p>
            <a:pPr>
              <a:defRPr/>
            </a:pPr>
            <a:r>
              <a:rPr lang="en-US" sz="1100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311647" y="3640490"/>
            <a:ext cx="208630" cy="63589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06" name="Group 12"/>
          <p:cNvGrpSpPr>
            <a:grpSpLocks/>
          </p:cNvGrpSpPr>
          <p:nvPr/>
        </p:nvGrpSpPr>
        <p:grpSpPr bwMode="auto">
          <a:xfrm>
            <a:off x="8893216" y="872568"/>
            <a:ext cx="1171758" cy="5255764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623" y="1011382"/>
              <a:ext cx="3047577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8507"/>
              <a:ext cx="3047577" cy="101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17081" y="6139763"/>
            <a:ext cx="684251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Percentage of papers in </a:t>
            </a:r>
            <a:r>
              <a:rPr lang="en-US" sz="2799" b="1" i="1" dirty="0"/>
              <a:t>Ecology</a:t>
            </a:r>
            <a:r>
              <a:rPr lang="en-US" sz="2799" b="1" dirty="0"/>
              <a:t> using ‘niche’</a:t>
            </a:r>
          </a:p>
        </p:txBody>
      </p:sp>
    </p:spTree>
    <p:extLst>
      <p:ext uri="{BB962C8B-B14F-4D97-AF65-F5344CB8AC3E}">
        <p14:creationId xmlns:p14="http://schemas.microsoft.com/office/powerpoint/2010/main" val="28033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273"/>
          <a:stretch/>
        </p:blipFill>
        <p:spPr>
          <a:xfrm>
            <a:off x="1455175" y="730461"/>
            <a:ext cx="8298460" cy="5631009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562" y="-255639"/>
            <a:ext cx="2626951" cy="36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Page 69 of Oecologia, Vol. 52, No. 1,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820" y="2516854"/>
            <a:ext cx="5566846" cy="39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92636" y="268797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Diamond’s ‘Assembly Rules’</a:t>
            </a:r>
          </a:p>
        </p:txBody>
      </p:sp>
    </p:spTree>
    <p:extLst>
      <p:ext uri="{BB962C8B-B14F-4D97-AF65-F5344CB8AC3E}">
        <p14:creationId xmlns:p14="http://schemas.microsoft.com/office/powerpoint/2010/main" val="4786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6061" y="465312"/>
            <a:ext cx="4245479" cy="639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130" y="843989"/>
            <a:ext cx="3649598" cy="150470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131" y="4810819"/>
            <a:ext cx="3862515" cy="160187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781" y="748247"/>
            <a:ext cx="4241193" cy="169762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94" r="8466"/>
          <a:stretch>
            <a:fillRect/>
          </a:stretch>
        </p:blipFill>
        <p:spPr bwMode="auto">
          <a:xfrm>
            <a:off x="2025571" y="3110341"/>
            <a:ext cx="3779634" cy="1097451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9" r="11292"/>
          <a:stretch>
            <a:fillRect/>
          </a:stretch>
        </p:blipFill>
        <p:spPr bwMode="auto">
          <a:xfrm>
            <a:off x="6286770" y="2715943"/>
            <a:ext cx="4141165" cy="10717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755" y="4379269"/>
            <a:ext cx="4239764" cy="153328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9" name="TextBox 1"/>
          <p:cNvSpPr txBox="1">
            <a:spLocks noChangeArrowheads="1"/>
          </p:cNvSpPr>
          <p:nvPr/>
        </p:nvSpPr>
        <p:spPr bwMode="auto">
          <a:xfrm>
            <a:off x="4130448" y="30902"/>
            <a:ext cx="166007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0" b="1">
                <a:solidFill>
                  <a:srgbClr val="FF0000"/>
                </a:solidFill>
              </a:rPr>
              <a:t>Anti-Thesis…</a:t>
            </a:r>
          </a:p>
        </p:txBody>
      </p:sp>
      <p:pic>
        <p:nvPicPr>
          <p:cNvPr id="11" name="Picture 7" descr="Violins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068" y="724936"/>
            <a:ext cx="39862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pa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4427" y="2946404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570884" y="848049"/>
            <a:ext cx="5122740" cy="4419987"/>
            <a:chOff x="3570884" y="848049"/>
            <a:chExt cx="5122740" cy="4419987"/>
          </a:xfrm>
        </p:grpSpPr>
        <p:sp>
          <p:nvSpPr>
            <p:cNvPr id="14" name="Rectangle 13"/>
            <p:cNvSpPr/>
            <p:nvPr/>
          </p:nvSpPr>
          <p:spPr>
            <a:xfrm>
              <a:off x="3570884" y="848049"/>
              <a:ext cx="5122740" cy="44199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611227" y="966895"/>
              <a:ext cx="4837126" cy="4076192"/>
              <a:chOff x="4483825" y="1169940"/>
              <a:chExt cx="4837126" cy="4076192"/>
            </a:xfrm>
            <a:solidFill>
              <a:schemeClr val="bg1"/>
            </a:solidFill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3992" y="2907506"/>
                <a:ext cx="3241185" cy="200501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3825" y="1169940"/>
                <a:ext cx="4837126" cy="46729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166538" y="4876800"/>
                <a:ext cx="147707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-D. </a:t>
                </a:r>
                <a:r>
                  <a:rPr lang="en-US" dirty="0" err="1"/>
                  <a:t>Simberloff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74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1338" y="1226954"/>
            <a:ext cx="7853637" cy="456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086994" y="1046902"/>
            <a:ext cx="1909108" cy="5255764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8735" y="1046018"/>
              <a:ext cx="3049148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404"/>
              <a:ext cx="3049148" cy="1012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04445" y="348135"/>
            <a:ext cx="606640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‘Ecological Niche’ concept through time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305190" y="2857357"/>
            <a:ext cx="14221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7802" y="2285823"/>
            <a:ext cx="913113" cy="106744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6028" y="1868563"/>
            <a:ext cx="85151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Hutchinson</a:t>
            </a:r>
          </a:p>
          <a:p>
            <a:pPr>
              <a:defRPr/>
            </a:pPr>
            <a:r>
              <a:rPr lang="en-US" sz="1100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1564" y="3030318"/>
            <a:ext cx="683200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/>
              <a:t>Grinnell </a:t>
            </a:r>
          </a:p>
          <a:p>
            <a:pPr>
              <a:defRPr/>
            </a:pPr>
            <a:r>
              <a:rPr lang="en-US" sz="1100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311647" y="3640490"/>
            <a:ext cx="208630" cy="63589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8857491" y="862565"/>
            <a:ext cx="1171758" cy="5255764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623" y="1011382"/>
              <a:ext cx="3047577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8506"/>
              <a:ext cx="3047577" cy="1010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7581420" y="1226954"/>
            <a:ext cx="354385" cy="574447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35804" y="1046902"/>
            <a:ext cx="157927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dirty="0" err="1"/>
              <a:t>Simberloff</a:t>
            </a:r>
            <a:r>
              <a:rPr lang="en-US" sz="1100" b="1" dirty="0"/>
              <a:t>, Strong et 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87558" y="1544185"/>
            <a:ext cx="518091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??</a:t>
            </a: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9390499" y="2058616"/>
            <a:ext cx="214346" cy="364389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8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5873" y="1405576"/>
            <a:ext cx="928833" cy="11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0" name="Picture 7" descr="k710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0612" y="1309833"/>
            <a:ext cx="838807" cy="124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1337" y="6148337"/>
            <a:ext cx="6842514" cy="5230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799" b="1" dirty="0"/>
              <a:t>Percentage of papers in </a:t>
            </a:r>
            <a:r>
              <a:rPr lang="en-US" sz="2799" b="1" i="1" dirty="0"/>
              <a:t>Ecology</a:t>
            </a:r>
            <a:r>
              <a:rPr lang="en-US" sz="2799" b="1" dirty="0"/>
              <a:t> using ‘niche’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253037" y="2570188"/>
            <a:ext cx="774571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>
                <a:solidFill>
                  <a:srgbClr val="00CC00"/>
                </a:solidFill>
              </a:rPr>
              <a:t>Thesis v. 2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9846101" y="2570187"/>
            <a:ext cx="81785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080" b="1" i="1">
                <a:solidFill>
                  <a:srgbClr val="FF0000"/>
                </a:solidFill>
              </a:rPr>
              <a:t>Anti-Thesis</a:t>
            </a:r>
          </a:p>
          <a:p>
            <a:pPr algn="ctr"/>
            <a:r>
              <a:rPr lang="en-US" altLang="en-US" sz="1080" b="1" i="1">
                <a:solidFill>
                  <a:srgbClr val="FF0000"/>
                </a:solidFill>
              </a:rPr>
              <a:t>v. 2</a:t>
            </a:r>
          </a:p>
        </p:txBody>
      </p:sp>
    </p:spTree>
    <p:extLst>
      <p:ext uri="{BB962C8B-B14F-4D97-AF65-F5344CB8AC3E}">
        <p14:creationId xmlns:p14="http://schemas.microsoft.com/office/powerpoint/2010/main" val="405406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46325" y="465931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41525" y="4506914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25889" y="120791"/>
            <a:ext cx="3703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Unified Neutral Theory: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801368" y="1917938"/>
            <a:ext cx="55626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Are species everywhere they could be?</a:t>
            </a:r>
          </a:p>
          <a:p>
            <a:pPr algn="l"/>
            <a:r>
              <a:rPr lang="en-US" sz="2400" b="1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What regulates species commonness and rarity?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Are communities stable or ever-changing through time?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76400" y="5238157"/>
            <a:ext cx="9448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800" b="1" dirty="0">
                <a:solidFill>
                  <a:srgbClr val="FF0000"/>
                </a:solidFill>
              </a:rPr>
              <a:t>‘Neutral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provided an alternative framework to more traditional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‘Niche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that appeared to predict a number of commonly observed patterns in nature</a:t>
            </a:r>
          </a:p>
        </p:txBody>
      </p:sp>
      <p:pic>
        <p:nvPicPr>
          <p:cNvPr id="7" name="Picture 7" descr="k710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1" y="1344992"/>
            <a:ext cx="2409387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04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8601" y="304800"/>
            <a:ext cx="29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tests of neutral theory </a:t>
            </a:r>
          </a:p>
        </p:txBody>
      </p:sp>
      <p:pic>
        <p:nvPicPr>
          <p:cNvPr id="3" name="Picture 32" descr="BRR2-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550" y="3505200"/>
            <a:ext cx="23050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5410200" y="533400"/>
            <a:ext cx="34604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</a:rPr>
              <a:t>50 ha on Barro Colorado Island</a:t>
            </a:r>
          </a:p>
        </p:txBody>
      </p:sp>
      <p:pic>
        <p:nvPicPr>
          <p:cNvPr id="5" name="Picture 35" descr="zsmfi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586740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8839201" y="2084389"/>
            <a:ext cx="14623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/>
              <a:t>McGill 2003, Nature</a:t>
            </a: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2879725" y="36513"/>
            <a:ext cx="49962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Tests with </a:t>
            </a:r>
            <a:r>
              <a:rPr lang="en-US" b="1">
                <a:solidFill>
                  <a:srgbClr val="009900"/>
                </a:solidFill>
              </a:rPr>
              <a:t>Species Abundance Distributions</a:t>
            </a:r>
            <a:r>
              <a:rPr lang="en-US" b="1"/>
              <a:t> (SADs)</a:t>
            </a:r>
          </a:p>
        </p:txBody>
      </p:sp>
      <p:sp>
        <p:nvSpPr>
          <p:cNvPr id="8" name="AutoShape 39"/>
          <p:cNvSpPr>
            <a:spLocks noChangeAspect="1" noChangeArrowheads="1" noTextEdit="1"/>
          </p:cNvSpPr>
          <p:nvPr/>
        </p:nvSpPr>
        <p:spPr bwMode="auto">
          <a:xfrm>
            <a:off x="5218113" y="3541714"/>
            <a:ext cx="40386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4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8113" y="3541713"/>
            <a:ext cx="4037012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41"/>
          <p:cNvSpPr>
            <a:spLocks noEditPoints="1"/>
          </p:cNvSpPr>
          <p:nvPr/>
        </p:nvSpPr>
        <p:spPr bwMode="auto">
          <a:xfrm>
            <a:off x="7351713" y="3770313"/>
            <a:ext cx="685800" cy="304800"/>
          </a:xfrm>
          <a:custGeom>
            <a:avLst/>
            <a:gdLst>
              <a:gd name="T0" fmla="*/ 644 w 645"/>
              <a:gd name="T1" fmla="*/ 10 h 566"/>
              <a:gd name="T2" fmla="*/ 53 w 645"/>
              <a:gd name="T3" fmla="*/ 526 h 566"/>
              <a:gd name="T4" fmla="*/ 51 w 645"/>
              <a:gd name="T5" fmla="*/ 527 h 566"/>
              <a:gd name="T6" fmla="*/ 49 w 645"/>
              <a:gd name="T7" fmla="*/ 527 h 566"/>
              <a:gd name="T8" fmla="*/ 48 w 645"/>
              <a:gd name="T9" fmla="*/ 527 h 566"/>
              <a:gd name="T10" fmla="*/ 46 w 645"/>
              <a:gd name="T11" fmla="*/ 526 h 566"/>
              <a:gd name="T12" fmla="*/ 45 w 645"/>
              <a:gd name="T13" fmla="*/ 524 h 566"/>
              <a:gd name="T14" fmla="*/ 45 w 645"/>
              <a:gd name="T15" fmla="*/ 522 h 566"/>
              <a:gd name="T16" fmla="*/ 45 w 645"/>
              <a:gd name="T17" fmla="*/ 521 h 566"/>
              <a:gd name="T18" fmla="*/ 46 w 645"/>
              <a:gd name="T19" fmla="*/ 519 h 566"/>
              <a:gd name="T20" fmla="*/ 637 w 645"/>
              <a:gd name="T21" fmla="*/ 2 h 566"/>
              <a:gd name="T22" fmla="*/ 639 w 645"/>
              <a:gd name="T23" fmla="*/ 0 h 566"/>
              <a:gd name="T24" fmla="*/ 641 w 645"/>
              <a:gd name="T25" fmla="*/ 0 h 566"/>
              <a:gd name="T26" fmla="*/ 642 w 645"/>
              <a:gd name="T27" fmla="*/ 2 h 566"/>
              <a:gd name="T28" fmla="*/ 644 w 645"/>
              <a:gd name="T29" fmla="*/ 2 h 566"/>
              <a:gd name="T30" fmla="*/ 645 w 645"/>
              <a:gd name="T31" fmla="*/ 3 h 566"/>
              <a:gd name="T32" fmla="*/ 645 w 645"/>
              <a:gd name="T33" fmla="*/ 6 h 566"/>
              <a:gd name="T34" fmla="*/ 644 w 645"/>
              <a:gd name="T35" fmla="*/ 8 h 566"/>
              <a:gd name="T36" fmla="*/ 644 w 645"/>
              <a:gd name="T37" fmla="*/ 10 h 566"/>
              <a:gd name="T38" fmla="*/ 644 w 645"/>
              <a:gd name="T39" fmla="*/ 10 h 566"/>
              <a:gd name="T40" fmla="*/ 86 w 645"/>
              <a:gd name="T41" fmla="*/ 543 h 566"/>
              <a:gd name="T42" fmla="*/ 0 w 645"/>
              <a:gd name="T43" fmla="*/ 566 h 566"/>
              <a:gd name="T44" fmla="*/ 33 w 645"/>
              <a:gd name="T45" fmla="*/ 484 h 566"/>
              <a:gd name="T46" fmla="*/ 86 w 645"/>
              <a:gd name="T47" fmla="*/ 54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5" h="566">
                <a:moveTo>
                  <a:pt x="644" y="10"/>
                </a:moveTo>
                <a:lnTo>
                  <a:pt x="53" y="526"/>
                </a:lnTo>
                <a:lnTo>
                  <a:pt x="51" y="527"/>
                </a:lnTo>
                <a:lnTo>
                  <a:pt x="49" y="527"/>
                </a:lnTo>
                <a:lnTo>
                  <a:pt x="48" y="527"/>
                </a:lnTo>
                <a:lnTo>
                  <a:pt x="46" y="526"/>
                </a:lnTo>
                <a:lnTo>
                  <a:pt x="45" y="524"/>
                </a:lnTo>
                <a:lnTo>
                  <a:pt x="45" y="522"/>
                </a:lnTo>
                <a:lnTo>
                  <a:pt x="45" y="521"/>
                </a:lnTo>
                <a:lnTo>
                  <a:pt x="46" y="519"/>
                </a:lnTo>
                <a:lnTo>
                  <a:pt x="637" y="2"/>
                </a:lnTo>
                <a:lnTo>
                  <a:pt x="639" y="0"/>
                </a:lnTo>
                <a:lnTo>
                  <a:pt x="641" y="0"/>
                </a:lnTo>
                <a:lnTo>
                  <a:pt x="642" y="2"/>
                </a:lnTo>
                <a:lnTo>
                  <a:pt x="644" y="2"/>
                </a:lnTo>
                <a:lnTo>
                  <a:pt x="645" y="3"/>
                </a:lnTo>
                <a:lnTo>
                  <a:pt x="645" y="6"/>
                </a:lnTo>
                <a:lnTo>
                  <a:pt x="644" y="8"/>
                </a:lnTo>
                <a:lnTo>
                  <a:pt x="644" y="10"/>
                </a:lnTo>
                <a:lnTo>
                  <a:pt x="644" y="10"/>
                </a:lnTo>
                <a:close/>
                <a:moveTo>
                  <a:pt x="86" y="543"/>
                </a:moveTo>
                <a:lnTo>
                  <a:pt x="0" y="566"/>
                </a:lnTo>
                <a:lnTo>
                  <a:pt x="33" y="484"/>
                </a:lnTo>
                <a:lnTo>
                  <a:pt x="86" y="543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8113713" y="3617913"/>
            <a:ext cx="35105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ZSM</a:t>
            </a:r>
            <a:endParaRPr lang="en-US" b="1"/>
          </a:p>
        </p:txBody>
      </p:sp>
      <p:sp>
        <p:nvSpPr>
          <p:cNvPr id="12" name="Freeform 43"/>
          <p:cNvSpPr>
            <a:spLocks noEditPoints="1"/>
          </p:cNvSpPr>
          <p:nvPr/>
        </p:nvSpPr>
        <p:spPr bwMode="auto">
          <a:xfrm>
            <a:off x="6208714" y="4379913"/>
            <a:ext cx="471487" cy="431800"/>
          </a:xfrm>
          <a:custGeom>
            <a:avLst/>
            <a:gdLst>
              <a:gd name="T0" fmla="*/ 10 w 487"/>
              <a:gd name="T1" fmla="*/ 2 h 405"/>
              <a:gd name="T2" fmla="*/ 439 w 487"/>
              <a:gd name="T3" fmla="*/ 359 h 405"/>
              <a:gd name="T4" fmla="*/ 439 w 487"/>
              <a:gd name="T5" fmla="*/ 361 h 405"/>
              <a:gd name="T6" fmla="*/ 441 w 487"/>
              <a:gd name="T7" fmla="*/ 362 h 405"/>
              <a:gd name="T8" fmla="*/ 441 w 487"/>
              <a:gd name="T9" fmla="*/ 365 h 405"/>
              <a:gd name="T10" fmla="*/ 439 w 487"/>
              <a:gd name="T11" fmla="*/ 367 h 405"/>
              <a:gd name="T12" fmla="*/ 438 w 487"/>
              <a:gd name="T13" fmla="*/ 367 h 405"/>
              <a:gd name="T14" fmla="*/ 436 w 487"/>
              <a:gd name="T15" fmla="*/ 369 h 405"/>
              <a:gd name="T16" fmla="*/ 434 w 487"/>
              <a:gd name="T17" fmla="*/ 369 h 405"/>
              <a:gd name="T18" fmla="*/ 433 w 487"/>
              <a:gd name="T19" fmla="*/ 367 h 405"/>
              <a:gd name="T20" fmla="*/ 4 w 487"/>
              <a:gd name="T21" fmla="*/ 10 h 405"/>
              <a:gd name="T22" fmla="*/ 2 w 487"/>
              <a:gd name="T23" fmla="*/ 8 h 405"/>
              <a:gd name="T24" fmla="*/ 0 w 487"/>
              <a:gd name="T25" fmla="*/ 6 h 405"/>
              <a:gd name="T26" fmla="*/ 2 w 487"/>
              <a:gd name="T27" fmla="*/ 3 h 405"/>
              <a:gd name="T28" fmla="*/ 2 w 487"/>
              <a:gd name="T29" fmla="*/ 2 h 405"/>
              <a:gd name="T30" fmla="*/ 4 w 487"/>
              <a:gd name="T31" fmla="*/ 2 h 405"/>
              <a:gd name="T32" fmla="*/ 5 w 487"/>
              <a:gd name="T33" fmla="*/ 0 h 405"/>
              <a:gd name="T34" fmla="*/ 7 w 487"/>
              <a:gd name="T35" fmla="*/ 0 h 405"/>
              <a:gd name="T36" fmla="*/ 10 w 487"/>
              <a:gd name="T37" fmla="*/ 2 h 405"/>
              <a:gd name="T38" fmla="*/ 10 w 487"/>
              <a:gd name="T39" fmla="*/ 2 h 405"/>
              <a:gd name="T40" fmla="*/ 450 w 487"/>
              <a:gd name="T41" fmla="*/ 324 h 405"/>
              <a:gd name="T42" fmla="*/ 487 w 487"/>
              <a:gd name="T43" fmla="*/ 405 h 405"/>
              <a:gd name="T44" fmla="*/ 399 w 487"/>
              <a:gd name="T45" fmla="*/ 386 h 405"/>
              <a:gd name="T46" fmla="*/ 450 w 487"/>
              <a:gd name="T47" fmla="*/ 324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7" h="405">
                <a:moveTo>
                  <a:pt x="10" y="2"/>
                </a:moveTo>
                <a:lnTo>
                  <a:pt x="439" y="359"/>
                </a:lnTo>
                <a:lnTo>
                  <a:pt x="439" y="361"/>
                </a:lnTo>
                <a:lnTo>
                  <a:pt x="441" y="362"/>
                </a:lnTo>
                <a:lnTo>
                  <a:pt x="441" y="365"/>
                </a:lnTo>
                <a:lnTo>
                  <a:pt x="439" y="367"/>
                </a:lnTo>
                <a:lnTo>
                  <a:pt x="438" y="367"/>
                </a:lnTo>
                <a:lnTo>
                  <a:pt x="436" y="369"/>
                </a:lnTo>
                <a:lnTo>
                  <a:pt x="434" y="369"/>
                </a:lnTo>
                <a:lnTo>
                  <a:pt x="433" y="367"/>
                </a:lnTo>
                <a:lnTo>
                  <a:pt x="4" y="10"/>
                </a:lnTo>
                <a:lnTo>
                  <a:pt x="2" y="8"/>
                </a:lnTo>
                <a:lnTo>
                  <a:pt x="0" y="6"/>
                </a:lnTo>
                <a:lnTo>
                  <a:pt x="2" y="3"/>
                </a:lnTo>
                <a:lnTo>
                  <a:pt x="2" y="2"/>
                </a:lnTo>
                <a:lnTo>
                  <a:pt x="4" y="2"/>
                </a:lnTo>
                <a:lnTo>
                  <a:pt x="5" y="0"/>
                </a:lnTo>
                <a:lnTo>
                  <a:pt x="7" y="0"/>
                </a:lnTo>
                <a:lnTo>
                  <a:pt x="10" y="2"/>
                </a:lnTo>
                <a:lnTo>
                  <a:pt x="10" y="2"/>
                </a:lnTo>
                <a:close/>
                <a:moveTo>
                  <a:pt x="450" y="324"/>
                </a:moveTo>
                <a:lnTo>
                  <a:pt x="487" y="405"/>
                </a:lnTo>
                <a:lnTo>
                  <a:pt x="399" y="386"/>
                </a:lnTo>
                <a:lnTo>
                  <a:pt x="450" y="324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5751514" y="4151313"/>
            <a:ext cx="8511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Lognormal</a:t>
            </a:r>
            <a:endParaRPr lang="en-US" b="1"/>
          </a:p>
        </p:txBody>
      </p:sp>
      <p:pic>
        <p:nvPicPr>
          <p:cNvPr id="14" name="Picture 48" descr="panama_blowouts0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3575" y="937627"/>
            <a:ext cx="2667000" cy="25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8037514" y="4227514"/>
            <a:ext cx="1835695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 err="1"/>
              <a:t>Volkov</a:t>
            </a:r>
            <a:r>
              <a:rPr lang="en-US" sz="1200" b="1" dirty="0"/>
              <a:t> et al. 2004, Nature</a:t>
            </a:r>
          </a:p>
        </p:txBody>
      </p:sp>
    </p:spTree>
    <p:extLst>
      <p:ext uri="{BB962C8B-B14F-4D97-AF65-F5344CB8AC3E}">
        <p14:creationId xmlns:p14="http://schemas.microsoft.com/office/powerpoint/2010/main" val="25592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4" descr="k710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6283" y="533901"/>
            <a:ext cx="627319" cy="96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2" descr="http://ecx.images-amazon.com/images/I/41O9TdBOJZL._SY344_BO1,204,203,200_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4539" y="566767"/>
            <a:ext cx="700197" cy="105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5990" y="82347"/>
            <a:ext cx="5334987" cy="4615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99" b="1" dirty="0"/>
              <a:t>Niche vs. Neutral—what’s the evidence?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100294" y="631071"/>
            <a:ext cx="310315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160" b="1" i="1">
                <a:solidFill>
                  <a:schemeClr val="accent1"/>
                </a:solidFill>
              </a:rPr>
              <a:t>Somewhere in the middle</a:t>
            </a:r>
          </a:p>
          <a:p>
            <a:pPr algn="ctr"/>
            <a:r>
              <a:rPr lang="en-US" altLang="en-US" sz="2160" b="1" i="1">
                <a:solidFill>
                  <a:schemeClr val="accent1"/>
                </a:solidFill>
              </a:rPr>
              <a:t>(Synthesis v.1)</a:t>
            </a:r>
          </a:p>
        </p:txBody>
      </p:sp>
      <p:pic>
        <p:nvPicPr>
          <p:cNvPr id="34822" name="Picture 7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735" y="2291539"/>
            <a:ext cx="330093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TextBox 1"/>
          <p:cNvSpPr txBox="1">
            <a:spLocks noChangeArrowheads="1"/>
          </p:cNvSpPr>
          <p:nvPr/>
        </p:nvSpPr>
        <p:spPr bwMode="auto">
          <a:xfrm>
            <a:off x="9373352" y="1438441"/>
            <a:ext cx="103746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 i="1"/>
              <a:t>Pure Neutral</a:t>
            </a:r>
          </a:p>
        </p:txBody>
      </p:sp>
      <p:sp>
        <p:nvSpPr>
          <p:cNvPr id="32776" name="TextBox 156"/>
          <p:cNvSpPr txBox="1">
            <a:spLocks noChangeArrowheads="1"/>
          </p:cNvSpPr>
          <p:nvPr/>
        </p:nvSpPr>
        <p:spPr bwMode="auto">
          <a:xfrm>
            <a:off x="3268778" y="1581338"/>
            <a:ext cx="906017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 i="1"/>
              <a:t>Pure Niche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25516" y="2362988"/>
            <a:ext cx="1165255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0" b="1" i="1" dirty="0"/>
              <a:t>Early 2000s</a:t>
            </a:r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r>
              <a:rPr lang="en-US" altLang="en-US" sz="1620" b="1" i="1" dirty="0"/>
              <a:t>2005-2010</a:t>
            </a:r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r>
              <a:rPr lang="en-US" altLang="en-US" sz="1620" b="1" i="1" dirty="0"/>
              <a:t>2010-2015</a:t>
            </a:r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endParaRPr lang="en-US" altLang="en-US" sz="1620" b="1" i="1" dirty="0"/>
          </a:p>
          <a:p>
            <a:r>
              <a:rPr lang="en-US" altLang="en-US" sz="1620" b="1" i="1" dirty="0"/>
              <a:t>Today</a:t>
            </a:r>
          </a:p>
        </p:txBody>
      </p:sp>
      <p:pic>
        <p:nvPicPr>
          <p:cNvPr id="34826" name="Picture 15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524" y="2311544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4735" y="2495881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5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1901" y="2288681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6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6232" y="2617345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0587" y="2820259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6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0338" y="262306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2" name="Picture 16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6201" y="2665930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3" name="Picture 16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615" y="2267245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4" name="Picture 16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0587" y="2271533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5" name="Picture 16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1852" y="271880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6" name="Picture 16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1919" y="2960298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7" name="Picture 16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6385" y="2291539"/>
            <a:ext cx="33152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16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0288" y="2937435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17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0116" y="5045170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17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4355" y="3267527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17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898" y="4762233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2" name="Picture 17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815" y="3413282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Picture 17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6773" y="4652203"/>
            <a:ext cx="330093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4" name="Picture 17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2775" y="4147775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5" name="Picture 17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4992" y="3710508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6" name="Picture 17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928" y="3566183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7" name="Picture 17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3112" y="271880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8" name="Picture 17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4666" y="3401851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9" name="Picture 18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7587" y="4300676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0" name="Picture 18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1946" y="3466155"/>
            <a:ext cx="330093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1" name="Picture 18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6158" y="3874841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2" name="Picture 18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6252" y="4482154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3" name="Picture 18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524" y="2898852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4" name="Picture 18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3675" y="4482154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5" name="Picture 18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9576" y="3994875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6" name="Picture 18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207" y="2290109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18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8351" y="3836258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8" name="Picture 18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6829" y="5005159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9" name="Picture 19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227" y="3566183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0" name="Picture 19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0805" y="5005159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1" name="Picture 19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2642" y="3466155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2" name="Picture 19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408" y="3703364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3" name="Picture 19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0738" y="4032029"/>
            <a:ext cx="330092" cy="3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4" name="Picture 19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6943" y="4204934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5" name="Picture 19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8606" y="3899133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6" name="Picture 19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8474" y="4482154"/>
            <a:ext cx="330093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7" name="Picture 19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6679" y="4572180"/>
            <a:ext cx="330092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8" name="Picture 19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444" y="4276382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9" name="Picture 20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748" y="3767667"/>
            <a:ext cx="330092" cy="30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70" name="Picture 20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2590" y="3840546"/>
            <a:ext cx="330093" cy="30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71" name="Picture 20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6436" y="5513873"/>
            <a:ext cx="1737632" cy="114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72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6943" y="5525305"/>
            <a:ext cx="1621884" cy="111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90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4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522" y="781879"/>
            <a:ext cx="7033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Discussion of forest data: Site x species matrix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458" y="2588728"/>
            <a:ext cx="6728804" cy="34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304800"/>
            <a:ext cx="670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influences spatial aggregation?  How do we quantify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838200"/>
            <a:ext cx="5588914" cy="59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998" y="1547951"/>
            <a:ext cx="5657425" cy="425097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3487215" y="913505"/>
            <a:ext cx="542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..There is a long history of trying to quantify </a:t>
            </a:r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3815513" y="4255240"/>
            <a:ext cx="894113" cy="7943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9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4077103" y="2470697"/>
            <a:ext cx="322483" cy="23970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10</a:t>
            </a:r>
            <a:endParaRPr lang="en-US" sz="1350" dirty="0"/>
          </a:p>
        </p:txBody>
      </p:sp>
      <p:sp>
        <p:nvSpPr>
          <p:cNvPr id="7" name="Rectangle 6"/>
          <p:cNvSpPr/>
          <p:nvPr/>
        </p:nvSpPr>
        <p:spPr>
          <a:xfrm rot="1875295">
            <a:off x="7460706" y="3820132"/>
            <a:ext cx="894113" cy="7943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5</a:t>
            </a:r>
            <a:endParaRPr lang="en-US" sz="1350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7390216" y="2990182"/>
            <a:ext cx="409169" cy="28438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4501829" y="3265317"/>
            <a:ext cx="394955" cy="35510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11</a:t>
            </a:r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6274448" y="2491598"/>
            <a:ext cx="231255" cy="19390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0696" y="4298751"/>
            <a:ext cx="13939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1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60527" y="4686302"/>
            <a:ext cx="685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748681" y="4527205"/>
            <a:ext cx="737310" cy="196208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41588" y="2738685"/>
            <a:ext cx="13939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1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874169" y="3019084"/>
            <a:ext cx="445337" cy="104756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3240018" y="2023659"/>
            <a:ext cx="5245460" cy="3763618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4965626" y="1692904"/>
            <a:ext cx="18347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1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528" y="1519837"/>
            <a:ext cx="5660627" cy="430719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128694" y="1482157"/>
            <a:ext cx="153279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ymbol" panose="05050102010706020507" pitchFamily="18" charset="2"/>
              </a:rPr>
              <a:t>a</a:t>
            </a:r>
            <a:r>
              <a:rPr lang="en-US" sz="36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3600" b="1" dirty="0">
                <a:latin typeface="Symbol" panose="05050102010706020507" pitchFamily="18" charset="2"/>
              </a:rPr>
              <a:t> = g</a:t>
            </a:r>
          </a:p>
          <a:p>
            <a:pPr marL="428625" indent="-428625">
              <a:buFont typeface="Symbol" panose="05050102010706020507" pitchFamily="18" charset="2"/>
              <a:buChar char="a"/>
            </a:pPr>
            <a:endParaRPr lang="en-US" sz="2700" b="1" dirty="0">
              <a:latin typeface="Symbol" panose="05050102010706020507" pitchFamily="18" charset="2"/>
            </a:endParaRPr>
          </a:p>
          <a:p>
            <a:r>
              <a:rPr lang="en-US" sz="36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3600" b="1" dirty="0">
                <a:latin typeface="Symbol" panose="05050102010706020507" pitchFamily="18" charset="2"/>
              </a:rPr>
              <a:t> = g/a</a:t>
            </a:r>
          </a:p>
          <a:p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7133117" y="2982916"/>
            <a:ext cx="3429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36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642938" indent="-642938">
              <a:buFont typeface="Symbol" panose="05050102010706020507" pitchFamily="18" charset="2"/>
              <a:buChar char="b"/>
            </a:pPr>
            <a: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3600" b="1" dirty="0">
                <a:solidFill>
                  <a:srgbClr val="0070C0"/>
                </a:solidFill>
              </a:rPr>
              <a:t>21 / 7</a:t>
            </a:r>
            <a: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  <a:t/>
            </a:r>
            <a:b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36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642938" indent="-642938">
              <a:buFont typeface="Symbol" panose="05050102010706020507" pitchFamily="18" charset="2"/>
              <a:buChar char="b"/>
            </a:pPr>
            <a:r>
              <a:rPr lang="en-US" sz="36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7555" y="6146247"/>
            <a:ext cx="56923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Symbol" panose="05050102010706020507" pitchFamily="18" charset="2"/>
              </a:rPr>
              <a:t>b</a:t>
            </a:r>
            <a:r>
              <a:rPr lang="en-US" sz="2100" b="1" dirty="0"/>
              <a:t>-diversity is a scalar from local (</a:t>
            </a:r>
            <a:r>
              <a:rPr lang="en-US" sz="2100" b="1" dirty="0">
                <a:latin typeface="Symbol" panose="05050102010706020507" pitchFamily="18" charset="2"/>
              </a:rPr>
              <a:t>a</a:t>
            </a:r>
            <a:r>
              <a:rPr lang="en-US" sz="2100" b="1" dirty="0"/>
              <a:t>) to regional (</a:t>
            </a:r>
            <a:r>
              <a:rPr lang="en-US" sz="2100" b="1" dirty="0">
                <a:latin typeface="Symbol" panose="05050102010706020507" pitchFamily="18" charset="2"/>
              </a:rPr>
              <a:t>g</a:t>
            </a:r>
            <a:r>
              <a:rPr lang="en-US" sz="2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087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1" y="1265443"/>
            <a:ext cx="5991225" cy="4517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600" y="6248400"/>
            <a:ext cx="484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Anderson, Crist, Chase, et al. 2011 Ecology Letters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3801" y="356302"/>
            <a:ext cx="491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 concept through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4408" y="4275766"/>
            <a:ext cx="1336007" cy="40865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572000" y="3048001"/>
            <a:ext cx="1786964" cy="1888945"/>
            <a:chOff x="6186215" y="2173796"/>
            <a:chExt cx="3432546" cy="4054647"/>
          </a:xfrm>
        </p:grpSpPr>
        <p:pic>
          <p:nvPicPr>
            <p:cNvPr id="21" name="Picture 7" descr="k710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946" y="2173796"/>
              <a:ext cx="2558529" cy="3955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186215" y="5501732"/>
              <a:ext cx="3432546" cy="726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’10,000 + citations’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916" y="949131"/>
            <a:ext cx="3654531" cy="178338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48204" y="1826960"/>
            <a:ext cx="2493243" cy="891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562601" y="1813099"/>
            <a:ext cx="17330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‘5000 +citations’</a:t>
            </a:r>
          </a:p>
        </p:txBody>
      </p:sp>
      <p:cxnSp>
        <p:nvCxnSpPr>
          <p:cNvPr id="11" name="Straight Arrow Connector 10"/>
          <p:cNvCxnSpPr>
            <a:stCxn id="27" idx="3"/>
          </p:cNvCxnSpPr>
          <p:nvPr/>
        </p:nvCxnSpPr>
        <p:spPr>
          <a:xfrm>
            <a:off x="7205871" y="1997766"/>
            <a:ext cx="780759" cy="18122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4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8077200" y="1295400"/>
            <a:ext cx="1143000" cy="1219200"/>
          </a:xfrm>
          <a:prstGeom prst="ellipse">
            <a:avLst/>
          </a:prstGeom>
          <a:solidFill>
            <a:srgbClr val="003300">
              <a:alpha val="47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8915400" y="2362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7391400" y="2362200"/>
            <a:ext cx="1143000" cy="1219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1752601" y="255887"/>
            <a:ext cx="8843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b="1" dirty="0"/>
              <a:t>Using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to Disentangle Niche vs. Drift/Dispersal Limitation 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1524000" y="3733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1752600" y="192405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 flipV="1">
            <a:off x="3276600" y="22098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3844926" y="1768476"/>
            <a:ext cx="207460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Species Sorting</a:t>
            </a:r>
          </a:p>
          <a:p>
            <a:r>
              <a:rPr lang="en-US" sz="2400">
                <a:solidFill>
                  <a:srgbClr val="0000CC"/>
                </a:solidFill>
              </a:rPr>
              <a:t>(Niche)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1752600" y="510540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37" name="Freeform 29"/>
          <p:cNvSpPr>
            <a:spLocks/>
          </p:cNvSpPr>
          <p:nvPr/>
        </p:nvSpPr>
        <p:spPr bwMode="auto">
          <a:xfrm>
            <a:off x="9277350" y="1847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8" name="Freeform 30"/>
          <p:cNvSpPr>
            <a:spLocks/>
          </p:cNvSpPr>
          <p:nvPr/>
        </p:nvSpPr>
        <p:spPr bwMode="auto">
          <a:xfrm rot="7934175">
            <a:off x="8534400" y="3124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9" name="Freeform 31"/>
          <p:cNvSpPr>
            <a:spLocks/>
          </p:cNvSpPr>
          <p:nvPr/>
        </p:nvSpPr>
        <p:spPr bwMode="auto">
          <a:xfrm rot="14544265">
            <a:off x="7696200" y="1828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1603375" y="1103314"/>
            <a:ext cx="1785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9518650" y="1524001"/>
            <a:ext cx="97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2" name="Oval 34"/>
          <p:cNvSpPr>
            <a:spLocks noChangeArrowheads="1"/>
          </p:cNvSpPr>
          <p:nvPr/>
        </p:nvSpPr>
        <p:spPr bwMode="auto">
          <a:xfrm>
            <a:off x="8077200" y="43434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8915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4" name="Oval 36"/>
          <p:cNvSpPr>
            <a:spLocks noChangeArrowheads="1"/>
          </p:cNvSpPr>
          <p:nvPr/>
        </p:nvSpPr>
        <p:spPr bwMode="auto">
          <a:xfrm>
            <a:off x="7391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5" name="Freeform 37"/>
          <p:cNvSpPr>
            <a:spLocks/>
          </p:cNvSpPr>
          <p:nvPr/>
        </p:nvSpPr>
        <p:spPr bwMode="auto">
          <a:xfrm>
            <a:off x="9277350" y="4895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6" name="Freeform 38"/>
          <p:cNvSpPr>
            <a:spLocks/>
          </p:cNvSpPr>
          <p:nvPr/>
        </p:nvSpPr>
        <p:spPr bwMode="auto">
          <a:xfrm rot="7934175">
            <a:off x="8534400" y="6172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7" name="Freeform 39"/>
          <p:cNvSpPr>
            <a:spLocks/>
          </p:cNvSpPr>
          <p:nvPr/>
        </p:nvSpPr>
        <p:spPr bwMode="auto">
          <a:xfrm rot="14544265">
            <a:off x="7696200" y="4876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8" name="Text Box 40"/>
          <p:cNvSpPr txBox="1">
            <a:spLocks noChangeArrowheads="1"/>
          </p:cNvSpPr>
          <p:nvPr/>
        </p:nvSpPr>
        <p:spPr bwMode="auto">
          <a:xfrm>
            <a:off x="9518650" y="4572001"/>
            <a:ext cx="9767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9" name="Line 41"/>
          <p:cNvSpPr>
            <a:spLocks noChangeShapeType="1"/>
          </p:cNvSpPr>
          <p:nvPr/>
        </p:nvSpPr>
        <p:spPr bwMode="auto">
          <a:xfrm flipV="1">
            <a:off x="3276600" y="54102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50" name="Text Box 42"/>
          <p:cNvSpPr txBox="1">
            <a:spLocks noChangeArrowheads="1"/>
          </p:cNvSpPr>
          <p:nvPr/>
        </p:nvSpPr>
        <p:spPr bwMode="auto">
          <a:xfrm>
            <a:off x="3487739" y="4968876"/>
            <a:ext cx="26740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Stochastic assembly</a:t>
            </a:r>
          </a:p>
          <a:p>
            <a:r>
              <a:rPr lang="en-US" sz="2400">
                <a:solidFill>
                  <a:srgbClr val="0000CC"/>
                </a:solidFill>
              </a:rPr>
              <a:t>(Drift)</a:t>
            </a:r>
          </a:p>
        </p:txBody>
      </p:sp>
      <p:sp>
        <p:nvSpPr>
          <p:cNvPr id="94251" name="Text Box 43"/>
          <p:cNvSpPr txBox="1">
            <a:spLocks noChangeArrowheads="1"/>
          </p:cNvSpPr>
          <p:nvPr/>
        </p:nvSpPr>
        <p:spPr bwMode="auto">
          <a:xfrm>
            <a:off x="1600200" y="4311651"/>
            <a:ext cx="1785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52" name="Text Box 44"/>
          <p:cNvSpPr txBox="1">
            <a:spLocks noChangeArrowheads="1"/>
          </p:cNvSpPr>
          <p:nvPr/>
        </p:nvSpPr>
        <p:spPr bwMode="auto">
          <a:xfrm>
            <a:off x="8153401" y="1733550"/>
            <a:ext cx="8675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7448551" y="2800350"/>
            <a:ext cx="8499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  <p:sp>
        <p:nvSpPr>
          <p:cNvPr id="94254" name="Text Box 46"/>
          <p:cNvSpPr txBox="1">
            <a:spLocks noChangeArrowheads="1"/>
          </p:cNvSpPr>
          <p:nvPr/>
        </p:nvSpPr>
        <p:spPr bwMode="auto">
          <a:xfrm>
            <a:off x="9010651" y="2800350"/>
            <a:ext cx="8178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8" name="Text Box 50"/>
          <p:cNvSpPr txBox="1">
            <a:spLocks noChangeArrowheads="1"/>
          </p:cNvSpPr>
          <p:nvPr/>
        </p:nvSpPr>
        <p:spPr bwMode="auto">
          <a:xfrm>
            <a:off x="9010651" y="5881688"/>
            <a:ext cx="8178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9" name="Text Box 51"/>
          <p:cNvSpPr txBox="1">
            <a:spLocks noChangeArrowheads="1"/>
          </p:cNvSpPr>
          <p:nvPr/>
        </p:nvSpPr>
        <p:spPr bwMode="auto">
          <a:xfrm>
            <a:off x="8153401" y="4814888"/>
            <a:ext cx="8675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60" name="Text Box 52"/>
          <p:cNvSpPr txBox="1">
            <a:spLocks noChangeArrowheads="1"/>
          </p:cNvSpPr>
          <p:nvPr/>
        </p:nvSpPr>
        <p:spPr bwMode="auto">
          <a:xfrm>
            <a:off x="7524751" y="5881688"/>
            <a:ext cx="8499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</p:spTree>
    <p:extLst>
      <p:ext uri="{BB962C8B-B14F-4D97-AF65-F5344CB8AC3E}">
        <p14:creationId xmlns:p14="http://schemas.microsoft.com/office/powerpoint/2010/main" val="30364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0" grpId="0"/>
      <p:bldP spid="94237" grpId="0" animBg="1"/>
      <p:bldP spid="94238" grpId="0" animBg="1"/>
      <p:bldP spid="94239" grpId="0" animBg="1"/>
      <p:bldP spid="94241" grpId="0"/>
      <p:bldP spid="94242" grpId="0" animBg="1"/>
      <p:bldP spid="94243" grpId="0" animBg="1"/>
      <p:bldP spid="94245" grpId="0" animBg="1"/>
      <p:bldP spid="94246" grpId="0" animBg="1"/>
      <p:bldP spid="94247" grpId="0" animBg="1"/>
      <p:bldP spid="94248" grpId="0"/>
      <p:bldP spid="94249" grpId="0" animBg="1"/>
      <p:bldP spid="94250" grpId="0"/>
      <p:bldP spid="94251" grpId="0"/>
      <p:bldP spid="94252" grpId="0"/>
      <p:bldP spid="94253" grpId="0"/>
      <p:bldP spid="94254" grpId="0"/>
      <p:bldP spid="94258" grpId="0"/>
      <p:bldP spid="94259" grpId="0"/>
      <p:bldP spid="942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971801" y="1531939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2971801" y="3976689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6535738" y="1531939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6535738" y="3976689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3340101" y="3438526"/>
            <a:ext cx="13349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904039" y="3438526"/>
            <a:ext cx="13349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895601" y="5927726"/>
            <a:ext cx="20008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gradient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6569076" y="5943601"/>
            <a:ext cx="20008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Environmental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6535738" y="4587875"/>
            <a:ext cx="2081212" cy="11001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2971801" y="2020889"/>
            <a:ext cx="2081213" cy="12223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2971801" y="48768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6569076" y="25146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640485" y="349833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2895601" y="1066800"/>
            <a:ext cx="1859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Neutral Model</a:t>
            </a:r>
            <a:endParaRPr 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6653291" y="1082675"/>
            <a:ext cx="16254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2133601" y="300039"/>
            <a:ext cx="68421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Space vs. environment: What can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tell us?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8458200" y="6477000"/>
            <a:ext cx="18020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99"/>
                </a:solidFill>
              </a:rPr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5388139" y="329469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2032000"/>
            <a:ext cx="477606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0" y="5867400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Condit et al. 2001 Science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23049" y="514718"/>
            <a:ext cx="3148531" cy="599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23048" y="6488668"/>
            <a:ext cx="288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Tuomisto</a:t>
            </a:r>
            <a:r>
              <a:rPr lang="en-US" b="1" dirty="0"/>
              <a:t> et al. 2003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683568"/>
            <a:ext cx="422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Beta diversity in tropical forests</a:t>
            </a:r>
          </a:p>
        </p:txBody>
      </p:sp>
    </p:spTree>
    <p:extLst>
      <p:ext uri="{BB962C8B-B14F-4D97-AF65-F5344CB8AC3E}">
        <p14:creationId xmlns:p14="http://schemas.microsoft.com/office/powerpoint/2010/main" val="140920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845" y="609600"/>
            <a:ext cx="5083755" cy="622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4494" y="76200"/>
            <a:ext cx="4297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Freshwater Ponds—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/>
              <a:t> is best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1943" y="885855"/>
            <a:ext cx="28448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7042" y="4343401"/>
            <a:ext cx="3543299" cy="230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194" y="1090612"/>
            <a:ext cx="3117850" cy="2338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257" y="3429001"/>
            <a:ext cx="3679486" cy="2448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1" y="5632590"/>
            <a:ext cx="1563719" cy="975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2781" y="1854741"/>
            <a:ext cx="1812855" cy="1298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719" y="5093943"/>
            <a:ext cx="1886169" cy="1160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113" y="2310037"/>
            <a:ext cx="1614487" cy="1209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831" y="3432063"/>
            <a:ext cx="1670368" cy="1112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7361" y="4433744"/>
            <a:ext cx="1737265" cy="1157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622" y="1000269"/>
            <a:ext cx="1287423" cy="1112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689" y="717547"/>
            <a:ext cx="1166162" cy="871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847" y="3240391"/>
            <a:ext cx="948715" cy="13677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4686" y="2449657"/>
            <a:ext cx="644520" cy="11395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0544" y="1829872"/>
            <a:ext cx="932807" cy="1465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7444" y="5918200"/>
            <a:ext cx="13716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2986" y="609600"/>
            <a:ext cx="1430616" cy="1048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756" y="5119459"/>
            <a:ext cx="1327921" cy="995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389" y="884526"/>
            <a:ext cx="1891932" cy="1303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673331" y="4437656"/>
            <a:ext cx="954133" cy="12216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76400" y="838200"/>
            <a:ext cx="8534400" cy="4419600"/>
            <a:chOff x="152400" y="838200"/>
            <a:chExt cx="8534400" cy="4419600"/>
          </a:xfrm>
        </p:grpSpPr>
        <p:sp>
          <p:nvSpPr>
            <p:cNvPr id="25" name="Rectangle 24"/>
            <p:cNvSpPr/>
            <p:nvPr/>
          </p:nvSpPr>
          <p:spPr>
            <a:xfrm>
              <a:off x="152400" y="838200"/>
              <a:ext cx="8534400" cy="4419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06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054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5919" y="4720090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Spatial Distance (m)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215" y="4724400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Environmental Distance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3033887" y="2736187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-1126923" y="2696565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14478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002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819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077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13865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99068" y="4415361"/>
              <a:ext cx="3393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0   0.1  0.2  0.3  0.4  0.5  0.6  0.7  0.8  0.9  1.0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3418" y="4431925"/>
              <a:ext cx="3464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0   50  100  150  200  250  300  350  400 450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19050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9050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050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9720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0574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098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6764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2098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6002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7526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24454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27685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124454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2768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402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392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716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5240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2308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3832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926081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459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611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935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164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16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1244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2768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954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47800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124454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276854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143000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3716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524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535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688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9260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078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8498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002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14600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8498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8498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916935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0022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212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1546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6974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880362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459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76016" y="31699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5356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5356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273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880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68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755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307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404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383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566162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718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514600" y="3566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667000" y="3718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0574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0574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124454" y="1859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209800" y="2392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2098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76854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8288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3622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050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87881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2402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667000" y="2042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819400" y="2194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773681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73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840735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926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260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993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450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0784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6212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804162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956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3832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535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5146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46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581654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6670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667000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734054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8194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5356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688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5450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697481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37642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1242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766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4594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3526535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3611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6118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678935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893034" y="35280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37642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3070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3489962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642362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2667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0574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2098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2098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276854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3622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230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02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28194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154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154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221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773681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307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8498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185162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2098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3716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71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438654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5240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524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591054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6764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2392681" y="3185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45081" y="3337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4020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15544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212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1981200" y="3108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133600" y="3261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316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3835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4688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468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3593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087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621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164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346962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2499362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524000" y="2880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81654" y="2331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67000" y="2865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8194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34054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886454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38404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5356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5450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7642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5356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6880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1242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34594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26535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2308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7642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33070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3489962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670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6670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7340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819400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8194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8864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718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6974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8498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3276600" y="1783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4290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3124200" y="2529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31242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191254" y="18440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3276600" y="2377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276600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43654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4290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154681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3307081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3733800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3886200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3916681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3276600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2886454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29718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3840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849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3831335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8194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30022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32308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9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993135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697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2087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2240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478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6306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4782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1630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1804416" y="33223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164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2231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3164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383535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935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2468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194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346962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1295400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1469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621535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1432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011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859281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17830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783081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9354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478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813562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2402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3926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6306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17830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16306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17830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1956816" y="15392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316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383535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4688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535935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20878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26212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21640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346962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499362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14478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1621535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17739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1584962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16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011681" y="1524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19354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935481" y="1722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20878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16306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1965962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7912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60106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7275573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52578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54102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59436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7763254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0960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0960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57150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57912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597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1264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879081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55168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5669281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5516881" y="1950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56692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7726681" y="4267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60502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53340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55077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5660135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5471162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050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7574281" y="4236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7574281" y="4160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0960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315454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2484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40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019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0960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278881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4312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5974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3550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5964935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3550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62484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4678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6400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553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6553200" y="2621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1722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62484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6431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65836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6126481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65074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6117335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5074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248400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6467854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65532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65532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172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62484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6431281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5836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6126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65074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6117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6507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70774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71628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71628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6781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6736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7269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64770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6696454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66294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781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67818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64008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6477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66598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6812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6355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67360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6345935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6736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6781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70012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70866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7086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67056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67818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6659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6650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69342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7153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70866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7239000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7239000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68580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69342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7117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72694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6812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71932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6803135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71932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2390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73914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7162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72390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74218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75742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7117081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7498081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7107935" y="3810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749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6989065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7208519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71414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7293865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729386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69890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73243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68580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72481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68580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70104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68580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70408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71932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7117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69342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9646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7040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70408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6912865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7171946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867146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7248146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76962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75438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77266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7879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7421881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7802881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7412735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7802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7421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71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Imagen 15" descr="Ternary_Cotteni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3053" y="352422"/>
            <a:ext cx="5791629" cy="5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/>
          <p:cNvSpPr/>
          <p:nvPr/>
        </p:nvSpPr>
        <p:spPr bwMode="auto">
          <a:xfrm>
            <a:off x="5610865" y="4650774"/>
            <a:ext cx="285795" cy="26150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9" name="Elipse 8"/>
          <p:cNvSpPr/>
          <p:nvPr/>
        </p:nvSpPr>
        <p:spPr bwMode="auto">
          <a:xfrm>
            <a:off x="7161301" y="3487590"/>
            <a:ext cx="285795" cy="260073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39947" name="CuadroTexto 10"/>
          <p:cNvSpPr txBox="1">
            <a:spLocks noChangeArrowheads="1"/>
          </p:cNvSpPr>
          <p:nvPr/>
        </p:nvSpPr>
        <p:spPr bwMode="auto">
          <a:xfrm>
            <a:off x="6192456" y="2743094"/>
            <a:ext cx="4683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1620" b="1"/>
              <a:t>BCI</a:t>
            </a:r>
          </a:p>
        </p:txBody>
      </p:sp>
      <p:sp>
        <p:nvSpPr>
          <p:cNvPr id="39948" name="CuadroTexto 11"/>
          <p:cNvSpPr txBox="1">
            <a:spLocks noChangeArrowheads="1"/>
          </p:cNvSpPr>
          <p:nvPr/>
        </p:nvSpPr>
        <p:spPr bwMode="auto">
          <a:xfrm>
            <a:off x="5073570" y="3889130"/>
            <a:ext cx="711926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1620" b="1"/>
              <a:t>Ponds</a:t>
            </a:r>
          </a:p>
        </p:txBody>
      </p:sp>
      <p:cxnSp>
        <p:nvCxnSpPr>
          <p:cNvPr id="18" name="Conector recto de flecha 17"/>
          <p:cNvCxnSpPr/>
          <p:nvPr/>
        </p:nvCxnSpPr>
        <p:spPr bwMode="auto">
          <a:xfrm rot="5400000">
            <a:off x="3565289" y="2355128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 bwMode="auto">
          <a:xfrm rot="18023060">
            <a:off x="3824157" y="2710174"/>
            <a:ext cx="14542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 (≈ niche)</a:t>
            </a:r>
          </a:p>
        </p:txBody>
      </p:sp>
      <p:cxnSp>
        <p:nvCxnSpPr>
          <p:cNvPr id="20" name="Conector recto de flecha 19"/>
          <p:cNvCxnSpPr/>
          <p:nvPr/>
        </p:nvCxnSpPr>
        <p:spPr bwMode="auto">
          <a:xfrm rot="16200000" flipV="1">
            <a:off x="6367506" y="2355128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 bwMode="auto">
          <a:xfrm rot="14390097" flipV="1">
            <a:off x="7076207" y="2846640"/>
            <a:ext cx="124906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Space (≈ dispersal)</a:t>
            </a:r>
          </a:p>
        </p:txBody>
      </p:sp>
      <p:cxnSp>
        <p:nvCxnSpPr>
          <p:cNvPr id="22" name="Conector recto de flecha 21"/>
          <p:cNvCxnSpPr/>
          <p:nvPr/>
        </p:nvCxnSpPr>
        <p:spPr bwMode="auto">
          <a:xfrm>
            <a:off x="4930674" y="5379549"/>
            <a:ext cx="225634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 bwMode="auto">
          <a:xfrm>
            <a:off x="4287636" y="5379549"/>
            <a:ext cx="2040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Residuals (≈ drift + unmeasured)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484529" y="6272659"/>
            <a:ext cx="2182042" cy="5845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599" dirty="0" err="1"/>
              <a:t>Cottenie</a:t>
            </a:r>
            <a:r>
              <a:rPr lang="en-GB" sz="1599" dirty="0"/>
              <a:t> et al. 2005</a:t>
            </a:r>
          </a:p>
          <a:p>
            <a:pPr>
              <a:defRPr/>
            </a:pPr>
            <a:r>
              <a:rPr lang="en-GB" sz="1599" dirty="0" err="1"/>
              <a:t>Leibold</a:t>
            </a:r>
            <a:r>
              <a:rPr lang="en-GB" sz="1599" dirty="0"/>
              <a:t> &amp; Chase 2017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825514" y="6434131"/>
            <a:ext cx="2719336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100" u="sng" dirty="0"/>
              <a:t>Variation partitioning analysis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605430" y="2987448"/>
            <a:ext cx="583021" cy="527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1"/>
          </p:cNvCxnSpPr>
          <p:nvPr/>
        </p:nvCxnSpPr>
        <p:spPr>
          <a:xfrm>
            <a:off x="5367939" y="4183500"/>
            <a:ext cx="285795" cy="505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905" name="TextBox 26"/>
          <p:cNvSpPr txBox="1">
            <a:spLocks noChangeArrowheads="1"/>
          </p:cNvSpPr>
          <p:nvPr/>
        </p:nvSpPr>
        <p:spPr bwMode="auto">
          <a:xfrm>
            <a:off x="2352297" y="260867"/>
            <a:ext cx="90892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b="1" dirty="0"/>
              <a:t>Patterns on BCI and Small Ponds are at the extremes</a:t>
            </a:r>
          </a:p>
          <a:p>
            <a:r>
              <a:rPr lang="en-US" altLang="en-US" b="1" dirty="0">
                <a:solidFill>
                  <a:schemeClr val="tx2"/>
                </a:solidFill>
              </a:rPr>
              <a:t>				….Are they structured by different processes??</a:t>
            </a:r>
          </a:p>
        </p:txBody>
      </p:sp>
    </p:spTree>
    <p:extLst>
      <p:ext uri="{BB962C8B-B14F-4D97-AF65-F5344CB8AC3E}">
        <p14:creationId xmlns:p14="http://schemas.microsoft.com/office/powerpoint/2010/main" val="42895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9947" grpId="0"/>
      <p:bldP spid="399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5" descr="Ternary_Cotten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345" y="577982"/>
            <a:ext cx="5791629" cy="5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652" y="656686"/>
            <a:ext cx="3771277" cy="5665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57158" y="6465631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Baldeck</a:t>
            </a:r>
            <a:r>
              <a:rPr lang="en-US" dirty="0"/>
              <a:t> et al. 2013 Proc. Roy Soc.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9113" y="656686"/>
            <a:ext cx="4218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Even in Tropical Forests BCI is Unusual</a:t>
            </a:r>
          </a:p>
        </p:txBody>
      </p:sp>
      <p:sp>
        <p:nvSpPr>
          <p:cNvPr id="13" name="5-Point Star 12"/>
          <p:cNvSpPr/>
          <p:nvPr/>
        </p:nvSpPr>
        <p:spPr>
          <a:xfrm>
            <a:off x="4464067" y="4300683"/>
            <a:ext cx="282781" cy="29925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5107584" y="4168220"/>
            <a:ext cx="213679" cy="20592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5051392" y="4429830"/>
            <a:ext cx="245205" cy="19962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4877039" y="4605483"/>
            <a:ext cx="230545" cy="22484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4810179" y="4168221"/>
            <a:ext cx="213680" cy="26160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ipse 8"/>
          <p:cNvSpPr/>
          <p:nvPr/>
        </p:nvSpPr>
        <p:spPr bwMode="auto">
          <a:xfrm>
            <a:off x="5432911" y="3761021"/>
            <a:ext cx="285795" cy="260073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20" name="CuadroTexto 10"/>
          <p:cNvSpPr txBox="1">
            <a:spLocks noChangeArrowheads="1"/>
          </p:cNvSpPr>
          <p:nvPr/>
        </p:nvSpPr>
        <p:spPr bwMode="auto">
          <a:xfrm>
            <a:off x="4464066" y="3016525"/>
            <a:ext cx="4683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1620" b="1"/>
              <a:t>BCI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877040" y="3260879"/>
            <a:ext cx="583021" cy="527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17"/>
          <p:cNvCxnSpPr/>
          <p:nvPr/>
        </p:nvCxnSpPr>
        <p:spPr bwMode="auto">
          <a:xfrm rot="5400000">
            <a:off x="1794051" y="2647186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18"/>
          <p:cNvSpPr txBox="1"/>
          <p:nvPr/>
        </p:nvSpPr>
        <p:spPr bwMode="auto">
          <a:xfrm rot="18023060">
            <a:off x="2052919" y="3002232"/>
            <a:ext cx="14542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 (≈ niche)</a:t>
            </a:r>
          </a:p>
        </p:txBody>
      </p:sp>
      <p:cxnSp>
        <p:nvCxnSpPr>
          <p:cNvPr id="24" name="Conector recto de flecha 19"/>
          <p:cNvCxnSpPr/>
          <p:nvPr/>
        </p:nvCxnSpPr>
        <p:spPr bwMode="auto">
          <a:xfrm rot="16200000" flipV="1">
            <a:off x="4596268" y="2647186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0"/>
          <p:cNvSpPr txBox="1"/>
          <p:nvPr/>
        </p:nvSpPr>
        <p:spPr bwMode="auto">
          <a:xfrm rot="14390097" flipV="1">
            <a:off x="5304969" y="3138698"/>
            <a:ext cx="124906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Space (≈ dispersal)</a:t>
            </a:r>
          </a:p>
        </p:txBody>
      </p:sp>
      <p:cxnSp>
        <p:nvCxnSpPr>
          <p:cNvPr id="26" name="Conector recto de flecha 21"/>
          <p:cNvCxnSpPr/>
          <p:nvPr/>
        </p:nvCxnSpPr>
        <p:spPr bwMode="auto">
          <a:xfrm>
            <a:off x="3159436" y="5671607"/>
            <a:ext cx="225634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2"/>
          <p:cNvSpPr txBox="1"/>
          <p:nvPr/>
        </p:nvSpPr>
        <p:spPr bwMode="auto">
          <a:xfrm>
            <a:off x="2516398" y="5671607"/>
            <a:ext cx="2040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Residuals (≈ drift + unmeasured)</a:t>
            </a:r>
          </a:p>
        </p:txBody>
      </p:sp>
    </p:spTree>
    <p:extLst>
      <p:ext uri="{BB962C8B-B14F-4D97-AF65-F5344CB8AC3E}">
        <p14:creationId xmlns:p14="http://schemas.microsoft.com/office/powerpoint/2010/main" val="12173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129259" y="274189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129259" y="490406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524001" y="67590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2622" y="627611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Leibold and Chase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5434" y="5980454"/>
            <a:ext cx="316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‘Unexplained variation’</a:t>
            </a:r>
          </a:p>
        </p:txBody>
      </p:sp>
      <p:pic>
        <p:nvPicPr>
          <p:cNvPr id="11" name="Imagen 15" descr="Ternary_Cotten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1" y="178723"/>
            <a:ext cx="5791629" cy="574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ector recto de flecha 17"/>
          <p:cNvCxnSpPr/>
          <p:nvPr/>
        </p:nvCxnSpPr>
        <p:spPr bwMode="auto">
          <a:xfrm rot="5400000">
            <a:off x="3285707" y="2247927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8"/>
          <p:cNvSpPr txBox="1"/>
          <p:nvPr/>
        </p:nvSpPr>
        <p:spPr bwMode="auto">
          <a:xfrm rot="18023060">
            <a:off x="3544575" y="2602973"/>
            <a:ext cx="145424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 (≈ niche)</a:t>
            </a:r>
          </a:p>
        </p:txBody>
      </p:sp>
      <p:cxnSp>
        <p:nvCxnSpPr>
          <p:cNvPr id="15" name="Conector recto de flecha 19"/>
          <p:cNvCxnSpPr/>
          <p:nvPr/>
        </p:nvCxnSpPr>
        <p:spPr bwMode="auto">
          <a:xfrm rot="16200000" flipV="1">
            <a:off x="6087924" y="2247927"/>
            <a:ext cx="2230628" cy="1334661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20"/>
          <p:cNvSpPr txBox="1"/>
          <p:nvPr/>
        </p:nvSpPr>
        <p:spPr bwMode="auto">
          <a:xfrm rot="14390097" flipV="1">
            <a:off x="6796625" y="2739439"/>
            <a:ext cx="124906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Space (≈ dispersal)</a:t>
            </a:r>
          </a:p>
        </p:txBody>
      </p:sp>
      <p:cxnSp>
        <p:nvCxnSpPr>
          <p:cNvPr id="17" name="Conector recto de flecha 21"/>
          <p:cNvCxnSpPr/>
          <p:nvPr/>
        </p:nvCxnSpPr>
        <p:spPr bwMode="auto">
          <a:xfrm>
            <a:off x="4651092" y="5272348"/>
            <a:ext cx="225634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22"/>
          <p:cNvSpPr txBox="1"/>
          <p:nvPr/>
        </p:nvSpPr>
        <p:spPr bwMode="auto">
          <a:xfrm>
            <a:off x="4008054" y="5272348"/>
            <a:ext cx="2040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Residuals (≈ drift + unmeasured)</a:t>
            </a:r>
          </a:p>
        </p:txBody>
      </p:sp>
      <p:sp>
        <p:nvSpPr>
          <p:cNvPr id="7" name="Oval 6"/>
          <p:cNvSpPr/>
          <p:nvPr/>
        </p:nvSpPr>
        <p:spPr>
          <a:xfrm rot="312029">
            <a:off x="5158639" y="3788395"/>
            <a:ext cx="2083109" cy="837908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203239" y="4495801"/>
            <a:ext cx="1451270" cy="1444712"/>
          </a:xfrm>
          <a:prstGeom prst="straightConnector1">
            <a:avLst/>
          </a:prstGeom>
          <a:ln w="44450" cmpd="tri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129259" y="196040"/>
            <a:ext cx="89687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A lot of unexplained variation—drift (?), unmeasured?</a:t>
            </a:r>
          </a:p>
        </p:txBody>
      </p:sp>
    </p:spTree>
    <p:extLst>
      <p:ext uri="{BB962C8B-B14F-4D97-AF65-F5344CB8AC3E}">
        <p14:creationId xmlns:p14="http://schemas.microsoft.com/office/powerpoint/2010/main" val="105386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ownload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606" y="90"/>
            <a:ext cx="4985427" cy="13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5"/>
          <p:cNvSpPr txBox="1">
            <a:spLocks/>
          </p:cNvSpPr>
          <p:nvPr/>
        </p:nvSpPr>
        <p:spPr bwMode="auto">
          <a:xfrm>
            <a:off x="710197" y="2766016"/>
            <a:ext cx="11114302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Lecture 1</a:t>
            </a:r>
            <a:r>
              <a:rPr lang="en-US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: Biodiversity: History and Change</a:t>
            </a:r>
            <a:endParaRPr lang="en-US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1397864" y="6286188"/>
            <a:ext cx="1588897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@jon_chase03</a:t>
            </a:r>
          </a:p>
        </p:txBody>
      </p:sp>
      <p:pic>
        <p:nvPicPr>
          <p:cNvPr id="17414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406" y="6183278"/>
            <a:ext cx="780402" cy="5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1"/>
          <p:cNvSpPr txBox="1">
            <a:spLocks noChangeArrowheads="1"/>
          </p:cNvSpPr>
          <p:nvPr/>
        </p:nvSpPr>
        <p:spPr bwMode="auto">
          <a:xfrm>
            <a:off x="9341960" y="6369088"/>
            <a:ext cx="2482539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jonathan.chase@idiv.de</a:t>
            </a:r>
          </a:p>
        </p:txBody>
      </p:sp>
      <p:pic>
        <p:nvPicPr>
          <p:cNvPr id="17416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409"/>
          <a:stretch>
            <a:fillRect/>
          </a:stretch>
        </p:blipFill>
        <p:spPr bwMode="auto">
          <a:xfrm>
            <a:off x="8715922" y="6359083"/>
            <a:ext cx="515981" cy="37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5458" y="90"/>
            <a:ext cx="4305077" cy="15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0" name="Text Box 30"/>
          <p:cNvSpPr txBox="1">
            <a:spLocks noChangeArrowheads="1"/>
          </p:cNvSpPr>
          <p:nvPr/>
        </p:nvSpPr>
        <p:spPr bwMode="auto">
          <a:xfrm>
            <a:off x="2590800" y="156863"/>
            <a:ext cx="91831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To test the theory appropriately…</a:t>
            </a:r>
          </a:p>
          <a:p>
            <a:r>
              <a:rPr lang="en-US" sz="2400" b="1" dirty="0">
                <a:solidFill>
                  <a:srgbClr val="0000CC"/>
                </a:solidFill>
              </a:rPr>
              <a:t>	… need null models to partition residuals </a:t>
            </a:r>
          </a:p>
        </p:txBody>
      </p:sp>
      <p:sp>
        <p:nvSpPr>
          <p:cNvPr id="102434" name="Text Box 34"/>
          <p:cNvSpPr txBox="1">
            <a:spLocks noChangeArrowheads="1"/>
          </p:cNvSpPr>
          <p:nvPr/>
        </p:nvSpPr>
        <p:spPr bwMode="auto">
          <a:xfrm>
            <a:off x="6781800" y="6353815"/>
            <a:ext cx="3886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 dirty="0"/>
              <a:t>Chase et al. 2011 Ecosphere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2792893"/>
            <a:ext cx="4459472" cy="3560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606997"/>
            <a:ext cx="3740273" cy="3712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3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91081" y="1245629"/>
            <a:ext cx="1244876" cy="1131287"/>
          </a:xfrm>
          <a:prstGeom prst="rect">
            <a:avLst/>
          </a:prstGeom>
          <a:pattFill prst="lgGrid">
            <a:fgClr>
              <a:srgbClr val="00B050"/>
            </a:fgClr>
            <a:bgClr>
              <a:srgbClr val="00B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>
            <a:off x="3733007" y="1245629"/>
            <a:ext cx="1252331" cy="1131287"/>
          </a:xfrm>
          <a:prstGeom prst="rect">
            <a:avLst/>
          </a:prstGeom>
          <a:pattFill prst="lgGrid">
            <a:fgClr>
              <a:srgbClr val="008000"/>
            </a:fgClr>
            <a:bgClr>
              <a:srgbClr val="008000"/>
            </a:bgClr>
          </a:pattFill>
          <a:ln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4991081" y="2376915"/>
            <a:ext cx="1244876" cy="1131287"/>
          </a:xfrm>
          <a:prstGeom prst="rect">
            <a:avLst/>
          </a:prstGeom>
          <a:pattFill prst="lgGrid">
            <a:fgClr>
              <a:srgbClr val="9EDA9F"/>
            </a:fgClr>
            <a:bgClr>
              <a:srgbClr val="9EDA9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9"/>
          <p:cNvSpPr/>
          <p:nvPr/>
        </p:nvSpPr>
        <p:spPr>
          <a:xfrm>
            <a:off x="3731296" y="2376915"/>
            <a:ext cx="1259786" cy="1131287"/>
          </a:xfrm>
          <a:prstGeom prst="rect">
            <a:avLst/>
          </a:prstGeom>
          <a:pattFill prst="lgGrid">
            <a:fgClr>
              <a:srgbClr val="92D050"/>
            </a:fgClr>
            <a:bgClr>
              <a:srgbClr val="92D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5700857" y="307489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/>
          <p:cNvSpPr/>
          <p:nvPr/>
        </p:nvSpPr>
        <p:spPr>
          <a:xfrm>
            <a:off x="3854747" y="13687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/>
          <p:cNvSpPr/>
          <p:nvPr/>
        </p:nvSpPr>
        <p:spPr>
          <a:xfrm>
            <a:off x="3934834" y="134306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/>
          <p:cNvSpPr/>
          <p:nvPr/>
        </p:nvSpPr>
        <p:spPr>
          <a:xfrm>
            <a:off x="3853922" y="295890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/>
          <p:cNvSpPr/>
          <p:nvPr/>
        </p:nvSpPr>
        <p:spPr>
          <a:xfrm>
            <a:off x="5571914" y="307605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/>
          <p:cNvSpPr/>
          <p:nvPr/>
        </p:nvSpPr>
        <p:spPr>
          <a:xfrm>
            <a:off x="5638952" y="333063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 16"/>
          <p:cNvSpPr/>
          <p:nvPr/>
        </p:nvSpPr>
        <p:spPr>
          <a:xfrm>
            <a:off x="5761045" y="294356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tangle 17"/>
          <p:cNvSpPr/>
          <p:nvPr/>
        </p:nvSpPr>
        <p:spPr>
          <a:xfrm>
            <a:off x="5989341" y="264277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/>
          <p:cNvSpPr/>
          <p:nvPr/>
        </p:nvSpPr>
        <p:spPr>
          <a:xfrm>
            <a:off x="5489665" y="262123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/>
          <p:cNvSpPr/>
          <p:nvPr/>
        </p:nvSpPr>
        <p:spPr>
          <a:xfrm>
            <a:off x="6018220" y="320074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/>
          <p:cNvSpPr/>
          <p:nvPr/>
        </p:nvSpPr>
        <p:spPr>
          <a:xfrm>
            <a:off x="5403206" y="293130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/>
          <p:cNvSpPr/>
          <p:nvPr/>
        </p:nvSpPr>
        <p:spPr>
          <a:xfrm>
            <a:off x="5166165" y="2795365"/>
            <a:ext cx="25717" cy="3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Rectangle 22"/>
          <p:cNvSpPr/>
          <p:nvPr/>
        </p:nvSpPr>
        <p:spPr>
          <a:xfrm>
            <a:off x="5740313" y="315141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Rectangle 23"/>
          <p:cNvSpPr/>
          <p:nvPr/>
        </p:nvSpPr>
        <p:spPr>
          <a:xfrm>
            <a:off x="3786772" y="259027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3971081" y="244935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ectangle 25"/>
          <p:cNvSpPr/>
          <p:nvPr/>
        </p:nvSpPr>
        <p:spPr>
          <a:xfrm>
            <a:off x="3958222" y="276172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ectangle 26"/>
          <p:cNvSpPr/>
          <p:nvPr/>
        </p:nvSpPr>
        <p:spPr>
          <a:xfrm>
            <a:off x="4481752" y="278487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ectangle 27"/>
          <p:cNvSpPr/>
          <p:nvPr/>
        </p:nvSpPr>
        <p:spPr>
          <a:xfrm>
            <a:off x="4827548" y="308891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ectangle 28"/>
          <p:cNvSpPr/>
          <p:nvPr/>
        </p:nvSpPr>
        <p:spPr>
          <a:xfrm>
            <a:off x="4155389" y="302669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Rectangle 29"/>
          <p:cNvSpPr/>
          <p:nvPr/>
        </p:nvSpPr>
        <p:spPr>
          <a:xfrm>
            <a:off x="4301122" y="310462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Rectangle 30"/>
          <p:cNvSpPr/>
          <p:nvPr/>
        </p:nvSpPr>
        <p:spPr>
          <a:xfrm>
            <a:off x="3929991" y="329732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le 31"/>
          <p:cNvSpPr/>
          <p:nvPr/>
        </p:nvSpPr>
        <p:spPr>
          <a:xfrm>
            <a:off x="4366856" y="265563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Rectangle 32"/>
          <p:cNvSpPr/>
          <p:nvPr/>
        </p:nvSpPr>
        <p:spPr>
          <a:xfrm>
            <a:off x="4558297" y="336180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Rectangle 34"/>
          <p:cNvSpPr/>
          <p:nvPr/>
        </p:nvSpPr>
        <p:spPr>
          <a:xfrm>
            <a:off x="5257086" y="213773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ectangle 35"/>
          <p:cNvSpPr/>
          <p:nvPr/>
        </p:nvSpPr>
        <p:spPr>
          <a:xfrm>
            <a:off x="5191882" y="153246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Rectangle 36"/>
          <p:cNvSpPr/>
          <p:nvPr/>
        </p:nvSpPr>
        <p:spPr>
          <a:xfrm>
            <a:off x="5540177" y="139738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Rectangle 37"/>
          <p:cNvSpPr/>
          <p:nvPr/>
        </p:nvSpPr>
        <p:spPr>
          <a:xfrm>
            <a:off x="6064719" y="200424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5449057" y="178964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Rectangle 39"/>
          <p:cNvSpPr/>
          <p:nvPr/>
        </p:nvSpPr>
        <p:spPr>
          <a:xfrm>
            <a:off x="5568119" y="224187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Rectangle 40"/>
          <p:cNvSpPr/>
          <p:nvPr/>
        </p:nvSpPr>
        <p:spPr>
          <a:xfrm>
            <a:off x="5903399" y="139444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Rectangle 41"/>
          <p:cNvSpPr/>
          <p:nvPr/>
        </p:nvSpPr>
        <p:spPr>
          <a:xfrm>
            <a:off x="5993582" y="165728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ectangle 42"/>
          <p:cNvSpPr/>
          <p:nvPr/>
        </p:nvSpPr>
        <p:spPr>
          <a:xfrm>
            <a:off x="5791957" y="213254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5877682" y="221826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Rectangle 44"/>
          <p:cNvSpPr/>
          <p:nvPr/>
        </p:nvSpPr>
        <p:spPr>
          <a:xfrm>
            <a:off x="3841454" y="184970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Rectangle 45"/>
          <p:cNvSpPr/>
          <p:nvPr/>
        </p:nvSpPr>
        <p:spPr>
          <a:xfrm>
            <a:off x="4026197" y="154017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Rectangle 46"/>
          <p:cNvSpPr/>
          <p:nvPr/>
        </p:nvSpPr>
        <p:spPr>
          <a:xfrm>
            <a:off x="4827548" y="1438034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Rectangle 47"/>
          <p:cNvSpPr/>
          <p:nvPr/>
        </p:nvSpPr>
        <p:spPr>
          <a:xfrm>
            <a:off x="4333325" y="150675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tangle 48"/>
          <p:cNvSpPr/>
          <p:nvPr/>
        </p:nvSpPr>
        <p:spPr>
          <a:xfrm>
            <a:off x="4051913" y="20853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Rectangle 49"/>
          <p:cNvSpPr/>
          <p:nvPr/>
        </p:nvSpPr>
        <p:spPr>
          <a:xfrm>
            <a:off x="4369097" y="188307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/>
          <p:cNvSpPr/>
          <p:nvPr/>
        </p:nvSpPr>
        <p:spPr>
          <a:xfrm>
            <a:off x="4886044" y="1748154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tangle 51"/>
          <p:cNvSpPr/>
          <p:nvPr/>
        </p:nvSpPr>
        <p:spPr>
          <a:xfrm>
            <a:off x="4540547" y="20545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tangle 52"/>
          <p:cNvSpPr/>
          <p:nvPr/>
        </p:nvSpPr>
        <p:spPr>
          <a:xfrm>
            <a:off x="4925995" y="223112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tangle 53"/>
          <p:cNvSpPr/>
          <p:nvPr/>
        </p:nvSpPr>
        <p:spPr>
          <a:xfrm>
            <a:off x="5066317" y="245095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/>
          <p:cNvSpPr/>
          <p:nvPr/>
        </p:nvSpPr>
        <p:spPr>
          <a:xfrm>
            <a:off x="5842003" y="281519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/>
          <p:cNvSpPr/>
          <p:nvPr/>
        </p:nvSpPr>
        <p:spPr>
          <a:xfrm>
            <a:off x="5237767" y="262240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/>
          <p:cNvSpPr/>
          <p:nvPr/>
        </p:nvSpPr>
        <p:spPr>
          <a:xfrm>
            <a:off x="5128321" y="321868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tangle 57"/>
          <p:cNvSpPr/>
          <p:nvPr/>
        </p:nvSpPr>
        <p:spPr>
          <a:xfrm>
            <a:off x="5842003" y="254953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Rectangle 58"/>
          <p:cNvSpPr/>
          <p:nvPr/>
        </p:nvSpPr>
        <p:spPr>
          <a:xfrm>
            <a:off x="5494942" y="287957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0" name="Rectangle 59"/>
          <p:cNvSpPr/>
          <p:nvPr/>
        </p:nvSpPr>
        <p:spPr>
          <a:xfrm>
            <a:off x="5580667" y="296530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1" name="Rectangle 60"/>
          <p:cNvSpPr/>
          <p:nvPr/>
        </p:nvSpPr>
        <p:spPr>
          <a:xfrm>
            <a:off x="6026459" y="279385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tangle 61"/>
          <p:cNvSpPr/>
          <p:nvPr/>
        </p:nvSpPr>
        <p:spPr>
          <a:xfrm>
            <a:off x="6064719" y="3387520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tangle 62"/>
          <p:cNvSpPr/>
          <p:nvPr/>
        </p:nvSpPr>
        <p:spPr>
          <a:xfrm>
            <a:off x="5837842" y="322247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tangle 63"/>
          <p:cNvSpPr/>
          <p:nvPr/>
        </p:nvSpPr>
        <p:spPr>
          <a:xfrm>
            <a:off x="4562408" y="252264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tangle 64"/>
          <p:cNvSpPr/>
          <p:nvPr/>
        </p:nvSpPr>
        <p:spPr>
          <a:xfrm>
            <a:off x="4590596" y="3151410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6" name="Rectangle 65"/>
          <p:cNvSpPr/>
          <p:nvPr/>
        </p:nvSpPr>
        <p:spPr>
          <a:xfrm>
            <a:off x="4140164" y="282425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7" name="Rectangle 66"/>
          <p:cNvSpPr/>
          <p:nvPr/>
        </p:nvSpPr>
        <p:spPr>
          <a:xfrm>
            <a:off x="4819583" y="277982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8" name="Rectangle 67"/>
          <p:cNvSpPr/>
          <p:nvPr/>
        </p:nvSpPr>
        <p:spPr>
          <a:xfrm>
            <a:off x="4905308" y="286554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9" name="Rectangle 68"/>
          <p:cNvSpPr/>
          <p:nvPr/>
        </p:nvSpPr>
        <p:spPr>
          <a:xfrm>
            <a:off x="4043165" y="260837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0" name="Rectangle 69"/>
          <p:cNvSpPr/>
          <p:nvPr/>
        </p:nvSpPr>
        <p:spPr>
          <a:xfrm>
            <a:off x="4562408" y="296413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1" name="Rectangle 70"/>
          <p:cNvSpPr/>
          <p:nvPr/>
        </p:nvSpPr>
        <p:spPr>
          <a:xfrm>
            <a:off x="4397394" y="317502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Rectangle 71"/>
          <p:cNvSpPr/>
          <p:nvPr/>
        </p:nvSpPr>
        <p:spPr>
          <a:xfrm>
            <a:off x="5248208" y="320844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 72"/>
          <p:cNvSpPr/>
          <p:nvPr/>
        </p:nvSpPr>
        <p:spPr>
          <a:xfrm>
            <a:off x="4196862" y="332303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4" name="Rectangle 73"/>
          <p:cNvSpPr/>
          <p:nvPr/>
        </p:nvSpPr>
        <p:spPr>
          <a:xfrm>
            <a:off x="4318128" y="286561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tangle 74"/>
          <p:cNvSpPr/>
          <p:nvPr/>
        </p:nvSpPr>
        <p:spPr>
          <a:xfrm>
            <a:off x="4025372" y="313035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tangle 75"/>
          <p:cNvSpPr/>
          <p:nvPr/>
        </p:nvSpPr>
        <p:spPr>
          <a:xfrm>
            <a:off x="4001297" y="336460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tangle 76"/>
          <p:cNvSpPr/>
          <p:nvPr/>
        </p:nvSpPr>
        <p:spPr>
          <a:xfrm>
            <a:off x="4384535" y="24493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tangle 77"/>
          <p:cNvSpPr/>
          <p:nvPr/>
        </p:nvSpPr>
        <p:spPr>
          <a:xfrm>
            <a:off x="4753925" y="283983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tangle 78"/>
          <p:cNvSpPr/>
          <p:nvPr/>
        </p:nvSpPr>
        <p:spPr>
          <a:xfrm>
            <a:off x="4368272" y="347325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tangle 79"/>
          <p:cNvSpPr/>
          <p:nvPr/>
        </p:nvSpPr>
        <p:spPr>
          <a:xfrm>
            <a:off x="4158868" y="259128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tangle 80"/>
          <p:cNvSpPr/>
          <p:nvPr/>
        </p:nvSpPr>
        <p:spPr>
          <a:xfrm>
            <a:off x="4790840" y="327160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2" name="Rectangle 81"/>
          <p:cNvSpPr/>
          <p:nvPr/>
        </p:nvSpPr>
        <p:spPr>
          <a:xfrm>
            <a:off x="4635619" y="277982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tangle 82"/>
          <p:cNvSpPr/>
          <p:nvPr/>
        </p:nvSpPr>
        <p:spPr>
          <a:xfrm>
            <a:off x="3879638" y="157953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Rectangle 83"/>
          <p:cNvSpPr/>
          <p:nvPr/>
        </p:nvSpPr>
        <p:spPr>
          <a:xfrm>
            <a:off x="4559115" y="139188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Rectangle 84"/>
          <p:cNvSpPr/>
          <p:nvPr/>
        </p:nvSpPr>
        <p:spPr>
          <a:xfrm>
            <a:off x="3815737" y="218745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/>
          <p:cNvSpPr/>
          <p:nvPr/>
        </p:nvSpPr>
        <p:spPr>
          <a:xfrm>
            <a:off x="4136813" y="183671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/>
          <p:cNvSpPr/>
          <p:nvPr/>
        </p:nvSpPr>
        <p:spPr>
          <a:xfrm>
            <a:off x="4873185" y="190747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/>
          <p:cNvSpPr/>
          <p:nvPr/>
        </p:nvSpPr>
        <p:spPr>
          <a:xfrm>
            <a:off x="4180542" y="143720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/>
          <p:cNvSpPr/>
          <p:nvPr/>
        </p:nvSpPr>
        <p:spPr>
          <a:xfrm>
            <a:off x="4666124" y="1540172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 89"/>
          <p:cNvSpPr/>
          <p:nvPr/>
        </p:nvSpPr>
        <p:spPr>
          <a:xfrm>
            <a:off x="4479713" y="217961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tangle 90"/>
          <p:cNvSpPr/>
          <p:nvPr/>
        </p:nvSpPr>
        <p:spPr>
          <a:xfrm>
            <a:off x="4692788" y="212488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tangle 91"/>
          <p:cNvSpPr/>
          <p:nvPr/>
        </p:nvSpPr>
        <p:spPr>
          <a:xfrm>
            <a:off x="4635618" y="183187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tangle 92"/>
          <p:cNvSpPr/>
          <p:nvPr/>
        </p:nvSpPr>
        <p:spPr>
          <a:xfrm>
            <a:off x="5217695" y="138465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Rectangle 93"/>
          <p:cNvSpPr/>
          <p:nvPr/>
        </p:nvSpPr>
        <p:spPr>
          <a:xfrm>
            <a:off x="5724569" y="134058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tangle 94"/>
          <p:cNvSpPr/>
          <p:nvPr/>
        </p:nvSpPr>
        <p:spPr>
          <a:xfrm>
            <a:off x="5129929" y="195901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tangle 95"/>
          <p:cNvSpPr/>
          <p:nvPr/>
        </p:nvSpPr>
        <p:spPr>
          <a:xfrm>
            <a:off x="6020328" y="146549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tangle 96"/>
          <p:cNvSpPr/>
          <p:nvPr/>
        </p:nvSpPr>
        <p:spPr>
          <a:xfrm>
            <a:off x="5560595" y="172755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tangle 97"/>
          <p:cNvSpPr/>
          <p:nvPr/>
        </p:nvSpPr>
        <p:spPr>
          <a:xfrm>
            <a:off x="5404814" y="216903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Rectangle 98"/>
          <p:cNvSpPr/>
          <p:nvPr/>
        </p:nvSpPr>
        <p:spPr>
          <a:xfrm>
            <a:off x="5791956" y="159254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tangle 99"/>
          <p:cNvSpPr/>
          <p:nvPr/>
        </p:nvSpPr>
        <p:spPr>
          <a:xfrm>
            <a:off x="5817770" y="198472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tangle 100"/>
          <p:cNvSpPr/>
          <p:nvPr/>
        </p:nvSpPr>
        <p:spPr>
          <a:xfrm>
            <a:off x="5486919" y="194792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tangle 101"/>
          <p:cNvSpPr/>
          <p:nvPr/>
        </p:nvSpPr>
        <p:spPr>
          <a:xfrm>
            <a:off x="5989220" y="215617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tangle 103"/>
          <p:cNvSpPr/>
          <p:nvPr/>
        </p:nvSpPr>
        <p:spPr>
          <a:xfrm>
            <a:off x="4386816" y="134042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5" name="Rectangle 104"/>
          <p:cNvSpPr/>
          <p:nvPr/>
        </p:nvSpPr>
        <p:spPr>
          <a:xfrm>
            <a:off x="4106284" y="151451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Rectangle 105"/>
          <p:cNvSpPr/>
          <p:nvPr/>
        </p:nvSpPr>
        <p:spPr>
          <a:xfrm>
            <a:off x="3982524" y="1836710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/>
          <p:cNvSpPr/>
          <p:nvPr/>
        </p:nvSpPr>
        <p:spPr>
          <a:xfrm>
            <a:off x="4277734" y="168596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8" name="Rectangle 107"/>
          <p:cNvSpPr/>
          <p:nvPr/>
        </p:nvSpPr>
        <p:spPr>
          <a:xfrm>
            <a:off x="4527688" y="161046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9" name="Rectangle 108"/>
          <p:cNvSpPr/>
          <p:nvPr/>
        </p:nvSpPr>
        <p:spPr>
          <a:xfrm>
            <a:off x="4449184" y="185741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 109"/>
          <p:cNvSpPr/>
          <p:nvPr/>
        </p:nvSpPr>
        <p:spPr>
          <a:xfrm>
            <a:off x="4253645" y="214008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Rectangle 110"/>
          <p:cNvSpPr/>
          <p:nvPr/>
        </p:nvSpPr>
        <p:spPr>
          <a:xfrm>
            <a:off x="4620634" y="202886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2" name="Rectangle 111"/>
          <p:cNvSpPr/>
          <p:nvPr/>
        </p:nvSpPr>
        <p:spPr>
          <a:xfrm>
            <a:off x="4714753" y="226932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3" name="Rectangle 122"/>
          <p:cNvSpPr/>
          <p:nvPr/>
        </p:nvSpPr>
        <p:spPr>
          <a:xfrm>
            <a:off x="5312267" y="133020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4" name="Rectangle 123"/>
          <p:cNvSpPr/>
          <p:nvPr/>
        </p:nvSpPr>
        <p:spPr>
          <a:xfrm>
            <a:off x="5397992" y="141592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5" name="Rectangle 124"/>
          <p:cNvSpPr/>
          <p:nvPr/>
        </p:nvSpPr>
        <p:spPr>
          <a:xfrm>
            <a:off x="6122688" y="184455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6" name="Rectangle 125"/>
          <p:cNvSpPr/>
          <p:nvPr/>
        </p:nvSpPr>
        <p:spPr>
          <a:xfrm>
            <a:off x="5569442" y="158737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7" name="Rectangle 126"/>
          <p:cNvSpPr/>
          <p:nvPr/>
        </p:nvSpPr>
        <p:spPr>
          <a:xfrm>
            <a:off x="5724569" y="190146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8" name="Rectangle 127"/>
          <p:cNvSpPr/>
          <p:nvPr/>
        </p:nvSpPr>
        <p:spPr>
          <a:xfrm>
            <a:off x="5638952" y="2012150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9" name="Rectangle 128"/>
          <p:cNvSpPr/>
          <p:nvPr/>
        </p:nvSpPr>
        <p:spPr>
          <a:xfrm>
            <a:off x="5826617" y="184455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0" name="Rectangle 129"/>
          <p:cNvSpPr/>
          <p:nvPr/>
        </p:nvSpPr>
        <p:spPr>
          <a:xfrm>
            <a:off x="5128320" y="1701836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1" name="Rectangle 130"/>
          <p:cNvSpPr/>
          <p:nvPr/>
        </p:nvSpPr>
        <p:spPr>
          <a:xfrm>
            <a:off x="5998067" y="201600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2" name="Rectangle 131"/>
          <p:cNvSpPr/>
          <p:nvPr/>
        </p:nvSpPr>
        <p:spPr>
          <a:xfrm>
            <a:off x="6083792" y="210172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3" name="Rectangle 132"/>
          <p:cNvSpPr/>
          <p:nvPr/>
        </p:nvSpPr>
        <p:spPr>
          <a:xfrm>
            <a:off x="5324547" y="240751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4" name="Rectangle 133"/>
          <p:cNvSpPr/>
          <p:nvPr/>
        </p:nvSpPr>
        <p:spPr>
          <a:xfrm>
            <a:off x="5233901" y="291919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5" name="Rectangle 134"/>
          <p:cNvSpPr/>
          <p:nvPr/>
        </p:nvSpPr>
        <p:spPr>
          <a:xfrm>
            <a:off x="5692985" y="296746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6" name="Rectangle 135"/>
          <p:cNvSpPr/>
          <p:nvPr/>
        </p:nvSpPr>
        <p:spPr>
          <a:xfrm>
            <a:off x="6058075" y="2518796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7" name="Rectangle 136"/>
          <p:cNvSpPr/>
          <p:nvPr/>
        </p:nvSpPr>
        <p:spPr>
          <a:xfrm>
            <a:off x="5864435" y="313891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8" name="Rectangle 137"/>
          <p:cNvSpPr/>
          <p:nvPr/>
        </p:nvSpPr>
        <p:spPr>
          <a:xfrm>
            <a:off x="5753172" y="283613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9" name="Rectangle 138"/>
          <p:cNvSpPr/>
          <p:nvPr/>
        </p:nvSpPr>
        <p:spPr>
          <a:xfrm>
            <a:off x="5384286" y="334346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0" name="Rectangle 139"/>
          <p:cNvSpPr/>
          <p:nvPr/>
        </p:nvSpPr>
        <p:spPr>
          <a:xfrm>
            <a:off x="5924622" y="300758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1" name="Rectangle 140"/>
          <p:cNvSpPr/>
          <p:nvPr/>
        </p:nvSpPr>
        <p:spPr>
          <a:xfrm>
            <a:off x="6159186" y="286462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2" name="Rectangle 141"/>
          <p:cNvSpPr/>
          <p:nvPr/>
        </p:nvSpPr>
        <p:spPr>
          <a:xfrm>
            <a:off x="6096072" y="317903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3" name="Rectangle 142"/>
          <p:cNvSpPr/>
          <p:nvPr/>
        </p:nvSpPr>
        <p:spPr>
          <a:xfrm>
            <a:off x="5442701" y="2637487"/>
            <a:ext cx="706157" cy="726091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4" name="Rectangle 143"/>
          <p:cNvSpPr/>
          <p:nvPr/>
        </p:nvSpPr>
        <p:spPr>
          <a:xfrm>
            <a:off x="3740686" y="1257710"/>
            <a:ext cx="2495272" cy="2241258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5" name="Right Brace 144"/>
          <p:cNvSpPr/>
          <p:nvPr/>
        </p:nvSpPr>
        <p:spPr>
          <a:xfrm rot="2237364">
            <a:off x="6058823" y="3194889"/>
            <a:ext cx="386971" cy="6266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7" name="TextBox 146"/>
          <p:cNvSpPr txBox="1"/>
          <p:nvPr/>
        </p:nvSpPr>
        <p:spPr>
          <a:xfrm>
            <a:off x="6212936" y="3629917"/>
            <a:ext cx="27811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Small plot</a:t>
            </a:r>
            <a:r>
              <a:rPr lang="en-US" sz="1500" b="1" dirty="0">
                <a:sym typeface="Wingdings" panose="05000000000000000000" pitchFamily="2" charset="2"/>
              </a:rPr>
              <a:t></a:t>
            </a:r>
          </a:p>
          <a:p>
            <a:r>
              <a:rPr lang="en-US" sz="1500" b="1" dirty="0"/>
              <a:t>	Lower Heterogeneity</a:t>
            </a:r>
          </a:p>
          <a:p>
            <a:r>
              <a:rPr lang="en-US" sz="1500" b="1" dirty="0"/>
              <a:t>    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 flipH="1">
            <a:off x="6804030" y="4343401"/>
            <a:ext cx="1997" cy="2559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6802060" y="4742154"/>
            <a:ext cx="2969" cy="260456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Brace 154"/>
          <p:cNvSpPr/>
          <p:nvPr/>
        </p:nvSpPr>
        <p:spPr>
          <a:xfrm rot="7209711">
            <a:off x="3131976" y="2131060"/>
            <a:ext cx="1244867" cy="276163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6" name="TextBox 155"/>
          <p:cNvSpPr txBox="1"/>
          <p:nvPr/>
        </p:nvSpPr>
        <p:spPr>
          <a:xfrm>
            <a:off x="2229044" y="4102234"/>
            <a:ext cx="2890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Large </a:t>
            </a:r>
            <a:r>
              <a:rPr lang="en-US" sz="1500" b="1" dirty="0" err="1"/>
              <a:t>plot</a:t>
            </a:r>
            <a:r>
              <a:rPr lang="en-US" sz="1500" b="1" dirty="0" err="1">
                <a:sym typeface="Wingdings" panose="05000000000000000000" pitchFamily="2" charset="2"/>
              </a:rPr>
              <a:t></a:t>
            </a:r>
            <a:r>
              <a:rPr lang="en-US" sz="1500" b="1" dirty="0" err="1"/>
              <a:t>Higher</a:t>
            </a:r>
            <a:r>
              <a:rPr lang="en-US" sz="1500" b="1" dirty="0"/>
              <a:t> Heterogeneity</a:t>
            </a:r>
          </a:p>
          <a:p>
            <a:r>
              <a:rPr lang="en-US" sz="1500" b="1" dirty="0"/>
              <a:t>    </a:t>
            </a:r>
          </a:p>
          <a:p>
            <a:endParaRPr lang="en-US" sz="1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684279" y="240420"/>
            <a:ext cx="674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</a:rPr>
              <a:t>Is the null model enough to fix the sample biases?  </a:t>
            </a:r>
            <a:r>
              <a:rPr lang="en-US" sz="2100" b="1" dirty="0"/>
              <a:t>					</a:t>
            </a:r>
            <a:r>
              <a:rPr lang="en-US" sz="2100" b="1" dirty="0">
                <a:solidFill>
                  <a:srgbClr val="FF0000"/>
                </a:solidFill>
              </a:rPr>
              <a:t>Unfortunately…. No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6028" y="4343401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2644023" y="4502891"/>
            <a:ext cx="7198" cy="265705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2644023" y="4893684"/>
            <a:ext cx="7198" cy="228921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774493" y="4488921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520276" y="4276960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/>
          <p:cNvSpPr/>
          <p:nvPr/>
        </p:nvSpPr>
        <p:spPr>
          <a:xfrm>
            <a:off x="2405476" y="4448410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5355" y="5378269"/>
            <a:ext cx="648479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4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7" grpId="0"/>
      <p:bldP spid="155" grpId="0" animBg="1"/>
      <p:bldP spid="156" grpId="0"/>
      <p:bldP spid="3" grpId="0"/>
      <p:bldP spid="151" grpId="0"/>
      <p:bldP spid="117" grpId="0" animBg="1"/>
      <p:bldP spid="15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601" y="4648200"/>
            <a:ext cx="5271245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304800"/>
            <a:ext cx="3581400" cy="504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331371" y="103781"/>
            <a:ext cx="7496394" cy="461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399" b="1" dirty="0" err="1"/>
              <a:t>Scale</a:t>
            </a:r>
            <a:r>
              <a:rPr lang="en-GB" sz="2399" b="1" dirty="0" err="1">
                <a:sym typeface="Wingdings" panose="05000000000000000000" pitchFamily="2" charset="2"/>
              </a:rPr>
              <a:t>C</a:t>
            </a:r>
            <a:r>
              <a:rPr lang="en-GB" sz="2399" b="1" dirty="0" err="1"/>
              <a:t>ommunity</a:t>
            </a:r>
            <a:r>
              <a:rPr lang="en-GB" sz="2399" b="1" dirty="0"/>
              <a:t> Assembly </a:t>
            </a:r>
            <a:r>
              <a:rPr lang="en-GB" sz="2399" b="1" dirty="0">
                <a:solidFill>
                  <a:srgbClr val="0070C0"/>
                </a:solidFill>
              </a:rPr>
              <a:t>(Synthesis v. 2)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5315068" y="785400"/>
            <a:ext cx="9236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Environment</a:t>
            </a:r>
          </a:p>
        </p:txBody>
      </p:sp>
      <p:sp>
        <p:nvSpPr>
          <p:cNvPr id="41988" name="TextBox 19"/>
          <p:cNvSpPr txBox="1">
            <a:spLocks noChangeArrowheads="1"/>
          </p:cNvSpPr>
          <p:nvPr/>
        </p:nvSpPr>
        <p:spPr bwMode="auto">
          <a:xfrm>
            <a:off x="8215884" y="6552737"/>
            <a:ext cx="1885453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Viana and Chase unpublished</a:t>
            </a:r>
          </a:p>
        </p:txBody>
      </p:sp>
      <p:pic>
        <p:nvPicPr>
          <p:cNvPr id="41989" name="Imagen 18" descr="Plot_env-spac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8352" y="575341"/>
            <a:ext cx="3823932" cy="305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adroTexto 17"/>
          <p:cNvSpPr txBox="1"/>
          <p:nvPr/>
        </p:nvSpPr>
        <p:spPr>
          <a:xfrm>
            <a:off x="5333643" y="2105772"/>
            <a:ext cx="70564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100" dirty="0"/>
              <a:t>Dispersal</a:t>
            </a:r>
          </a:p>
        </p:txBody>
      </p:sp>
      <p:grpSp>
        <p:nvGrpSpPr>
          <p:cNvPr id="33" name="Agrupar 25"/>
          <p:cNvGrpSpPr>
            <a:grpSpLocks/>
          </p:cNvGrpSpPr>
          <p:nvPr/>
        </p:nvGrpSpPr>
        <p:grpSpPr bwMode="auto">
          <a:xfrm>
            <a:off x="5835214" y="2437293"/>
            <a:ext cx="4115443" cy="4124624"/>
            <a:chOff x="4081692" y="1994717"/>
            <a:chExt cx="4572000" cy="4582200"/>
          </a:xfrm>
        </p:grpSpPr>
        <p:pic>
          <p:nvPicPr>
            <p:cNvPr id="42041" name="Imagen 23" descr="Ternary_Cottenie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692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5" name="Conector recto de flecha 10"/>
            <p:cNvCxnSpPr/>
            <p:nvPr/>
          </p:nvCxnSpPr>
          <p:spPr>
            <a:xfrm rot="5400000">
              <a:off x="4000729" y="3601267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43" name="CuadroTexto 11"/>
            <p:cNvSpPr txBox="1">
              <a:spLocks noChangeArrowheads="1"/>
            </p:cNvSpPr>
            <p:nvPr/>
          </p:nvSpPr>
          <p:spPr bwMode="auto">
            <a:xfrm rot="18023060">
              <a:off x="3751649" y="3842535"/>
              <a:ext cx="2271919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Environment (≈ niche)</a:t>
              </a:r>
            </a:p>
          </p:txBody>
        </p:sp>
        <p:cxnSp>
          <p:nvCxnSpPr>
            <p:cNvPr id="37" name="Conector recto de flecha 12"/>
            <p:cNvCxnSpPr/>
            <p:nvPr/>
          </p:nvCxnSpPr>
          <p:spPr>
            <a:xfrm rot="16200000" flipV="1">
              <a:off x="6816160" y="3671911"/>
              <a:ext cx="2001837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13"/>
            <p:cNvCxnSpPr/>
            <p:nvPr/>
          </p:nvCxnSpPr>
          <p:spPr>
            <a:xfrm>
              <a:off x="5362804" y="6196829"/>
              <a:ext cx="2008188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46" name="CuadroTexto 14"/>
            <p:cNvSpPr txBox="1">
              <a:spLocks noChangeArrowheads="1"/>
            </p:cNvSpPr>
            <p:nvPr/>
          </p:nvSpPr>
          <p:spPr bwMode="auto">
            <a:xfrm>
              <a:off x="4789924" y="6197385"/>
              <a:ext cx="3236135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Residuals (≈ drift + unmeasured)</a:t>
              </a:r>
            </a:p>
          </p:txBody>
        </p:sp>
        <p:sp>
          <p:nvSpPr>
            <p:cNvPr id="42047" name="CuadroTexto 15"/>
            <p:cNvSpPr txBox="1">
              <a:spLocks noChangeArrowheads="1"/>
            </p:cNvSpPr>
            <p:nvPr/>
          </p:nvSpPr>
          <p:spPr bwMode="auto">
            <a:xfrm rot="14390097" flipV="1">
              <a:off x="7037952" y="4035138"/>
              <a:ext cx="1944673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Space (≈ dispersal)</a:t>
              </a:r>
            </a:p>
          </p:txBody>
        </p:sp>
      </p:grpSp>
      <p:grpSp>
        <p:nvGrpSpPr>
          <p:cNvPr id="41" name="Agrupar 35"/>
          <p:cNvGrpSpPr>
            <a:grpSpLocks/>
          </p:cNvGrpSpPr>
          <p:nvPr/>
        </p:nvGrpSpPr>
        <p:grpSpPr bwMode="auto">
          <a:xfrm>
            <a:off x="5839501" y="2433006"/>
            <a:ext cx="4115443" cy="4124624"/>
            <a:chOff x="4083687" y="1994717"/>
            <a:chExt cx="4572000" cy="4582200"/>
          </a:xfrm>
        </p:grpSpPr>
        <p:pic>
          <p:nvPicPr>
            <p:cNvPr id="42034" name="Imagen 33" descr="Ternary_Cottenie+mydata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687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Conector recto de flecha 22"/>
            <p:cNvCxnSpPr/>
            <p:nvPr/>
          </p:nvCxnSpPr>
          <p:spPr>
            <a:xfrm rot="5400000">
              <a:off x="4001137" y="3601268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36" name="CuadroTexto 23"/>
            <p:cNvSpPr txBox="1">
              <a:spLocks noChangeArrowheads="1"/>
            </p:cNvSpPr>
            <p:nvPr/>
          </p:nvSpPr>
          <p:spPr bwMode="auto">
            <a:xfrm rot="18023060">
              <a:off x="3751649" y="3842535"/>
              <a:ext cx="2271919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Environment (≈ niche)</a:t>
              </a:r>
            </a:p>
          </p:txBody>
        </p:sp>
        <p:cxnSp>
          <p:nvCxnSpPr>
            <p:cNvPr id="45" name="Conector recto de flecha 24"/>
            <p:cNvCxnSpPr/>
            <p:nvPr/>
          </p:nvCxnSpPr>
          <p:spPr>
            <a:xfrm rot="16200000" flipV="1">
              <a:off x="6814981" y="3671911"/>
              <a:ext cx="2001838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25"/>
            <p:cNvCxnSpPr/>
            <p:nvPr/>
          </p:nvCxnSpPr>
          <p:spPr>
            <a:xfrm>
              <a:off x="5363212" y="6196830"/>
              <a:ext cx="2008188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039" name="CuadroTexto 26"/>
            <p:cNvSpPr txBox="1">
              <a:spLocks noChangeArrowheads="1"/>
            </p:cNvSpPr>
            <p:nvPr/>
          </p:nvSpPr>
          <p:spPr bwMode="auto">
            <a:xfrm>
              <a:off x="4789923" y="6197385"/>
              <a:ext cx="3236135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Residuals (≈ drift + unmeasured)</a:t>
              </a:r>
            </a:p>
          </p:txBody>
        </p:sp>
        <p:sp>
          <p:nvSpPr>
            <p:cNvPr id="42040" name="CuadroTexto 27"/>
            <p:cNvSpPr txBox="1">
              <a:spLocks noChangeArrowheads="1"/>
            </p:cNvSpPr>
            <p:nvPr/>
          </p:nvSpPr>
          <p:spPr bwMode="auto">
            <a:xfrm rot="14390097" flipV="1">
              <a:off x="7037952" y="4035138"/>
              <a:ext cx="1944673" cy="37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20"/>
                <a:t>Space (≈ dispersal)</a:t>
              </a:r>
            </a:p>
          </p:txBody>
        </p:sp>
      </p:grpSp>
      <p:sp>
        <p:nvSpPr>
          <p:cNvPr id="49" name="Oval 48"/>
          <p:cNvSpPr/>
          <p:nvPr/>
        </p:nvSpPr>
        <p:spPr>
          <a:xfrm>
            <a:off x="2698618" y="3710509"/>
            <a:ext cx="227207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0" name="Oval 49"/>
          <p:cNvSpPr/>
          <p:nvPr/>
        </p:nvSpPr>
        <p:spPr>
          <a:xfrm>
            <a:off x="3198757" y="3810536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1" name="Oval 50"/>
          <p:cNvSpPr/>
          <p:nvPr/>
        </p:nvSpPr>
        <p:spPr>
          <a:xfrm>
            <a:off x="3670318" y="3721941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2" name="Oval 51"/>
          <p:cNvSpPr/>
          <p:nvPr/>
        </p:nvSpPr>
        <p:spPr>
          <a:xfrm>
            <a:off x="2191331" y="3810536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3" name="Oval 52"/>
          <p:cNvSpPr/>
          <p:nvPr/>
        </p:nvSpPr>
        <p:spPr>
          <a:xfrm>
            <a:off x="2728625" y="4190643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4" name="Oval 53"/>
          <p:cNvSpPr/>
          <p:nvPr/>
        </p:nvSpPr>
        <p:spPr>
          <a:xfrm>
            <a:off x="3230194" y="4244944"/>
            <a:ext cx="228636" cy="30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5" name="Oval 54"/>
          <p:cNvSpPr/>
          <p:nvPr/>
        </p:nvSpPr>
        <p:spPr>
          <a:xfrm>
            <a:off x="3701755" y="4202076"/>
            <a:ext cx="228636" cy="305800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6" name="Oval 55"/>
          <p:cNvSpPr/>
          <p:nvPr/>
        </p:nvSpPr>
        <p:spPr>
          <a:xfrm>
            <a:off x="2222768" y="4267808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7" name="Oval 56"/>
          <p:cNvSpPr/>
          <p:nvPr/>
        </p:nvSpPr>
        <p:spPr>
          <a:xfrm>
            <a:off x="2708619" y="4647915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8" name="Oval 57"/>
          <p:cNvSpPr/>
          <p:nvPr/>
        </p:nvSpPr>
        <p:spPr>
          <a:xfrm>
            <a:off x="3210189" y="4723651"/>
            <a:ext cx="228636" cy="305800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59" name="Oval 58"/>
          <p:cNvSpPr/>
          <p:nvPr/>
        </p:nvSpPr>
        <p:spPr>
          <a:xfrm>
            <a:off x="3681750" y="4659346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0" name="Oval 59"/>
          <p:cNvSpPr/>
          <p:nvPr/>
        </p:nvSpPr>
        <p:spPr>
          <a:xfrm>
            <a:off x="2202763" y="4700788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1" name="Oval 60"/>
          <p:cNvSpPr/>
          <p:nvPr/>
        </p:nvSpPr>
        <p:spPr>
          <a:xfrm>
            <a:off x="2728625" y="5082322"/>
            <a:ext cx="228636" cy="30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2" name="Oval 61"/>
          <p:cNvSpPr/>
          <p:nvPr/>
        </p:nvSpPr>
        <p:spPr>
          <a:xfrm>
            <a:off x="3230194" y="5158059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3" name="Oval 62"/>
          <p:cNvSpPr/>
          <p:nvPr/>
        </p:nvSpPr>
        <p:spPr>
          <a:xfrm>
            <a:off x="3701755" y="5116618"/>
            <a:ext cx="228636" cy="30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4" name="Oval 63"/>
          <p:cNvSpPr/>
          <p:nvPr/>
        </p:nvSpPr>
        <p:spPr>
          <a:xfrm>
            <a:off x="2222768" y="5180923"/>
            <a:ext cx="228636" cy="305800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5" name="Oval 64"/>
          <p:cNvSpPr/>
          <p:nvPr/>
        </p:nvSpPr>
        <p:spPr>
          <a:xfrm>
            <a:off x="4131877" y="3810536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6" name="Oval 65"/>
          <p:cNvSpPr/>
          <p:nvPr/>
        </p:nvSpPr>
        <p:spPr>
          <a:xfrm>
            <a:off x="4163314" y="4267808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7" name="Oval 66"/>
          <p:cNvSpPr/>
          <p:nvPr/>
        </p:nvSpPr>
        <p:spPr>
          <a:xfrm>
            <a:off x="4143309" y="4723651"/>
            <a:ext cx="228636" cy="30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8" name="Oval 67"/>
          <p:cNvSpPr/>
          <p:nvPr/>
        </p:nvSpPr>
        <p:spPr>
          <a:xfrm>
            <a:off x="4163314" y="5180923"/>
            <a:ext cx="228636" cy="305800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69" name="Oval 68"/>
          <p:cNvSpPr/>
          <p:nvPr/>
        </p:nvSpPr>
        <p:spPr>
          <a:xfrm>
            <a:off x="2737199" y="5562457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0" name="Oval 69"/>
          <p:cNvSpPr/>
          <p:nvPr/>
        </p:nvSpPr>
        <p:spPr>
          <a:xfrm>
            <a:off x="3238768" y="5638195"/>
            <a:ext cx="228636" cy="304371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1" name="Oval 70"/>
          <p:cNvSpPr/>
          <p:nvPr/>
        </p:nvSpPr>
        <p:spPr>
          <a:xfrm>
            <a:off x="3710329" y="5573889"/>
            <a:ext cx="228636" cy="30437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2" name="Oval 71"/>
          <p:cNvSpPr/>
          <p:nvPr/>
        </p:nvSpPr>
        <p:spPr>
          <a:xfrm>
            <a:off x="2231342" y="5615331"/>
            <a:ext cx="228636" cy="304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3" name="Oval 72"/>
          <p:cNvSpPr/>
          <p:nvPr/>
        </p:nvSpPr>
        <p:spPr>
          <a:xfrm>
            <a:off x="4171888" y="5638195"/>
            <a:ext cx="228636" cy="304371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4" name="Oval 73"/>
          <p:cNvSpPr/>
          <p:nvPr/>
        </p:nvSpPr>
        <p:spPr>
          <a:xfrm>
            <a:off x="2737199" y="6019729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5" name="Oval 74"/>
          <p:cNvSpPr/>
          <p:nvPr/>
        </p:nvSpPr>
        <p:spPr>
          <a:xfrm>
            <a:off x="3238768" y="6095466"/>
            <a:ext cx="228636" cy="304371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6" name="Oval 75"/>
          <p:cNvSpPr/>
          <p:nvPr/>
        </p:nvSpPr>
        <p:spPr>
          <a:xfrm>
            <a:off x="3710329" y="6031161"/>
            <a:ext cx="228636" cy="30437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7" name="Oval 76"/>
          <p:cNvSpPr/>
          <p:nvPr/>
        </p:nvSpPr>
        <p:spPr>
          <a:xfrm>
            <a:off x="2231342" y="6095466"/>
            <a:ext cx="228636" cy="304371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8" name="Oval 77"/>
          <p:cNvSpPr/>
          <p:nvPr/>
        </p:nvSpPr>
        <p:spPr>
          <a:xfrm>
            <a:off x="4171888" y="6095466"/>
            <a:ext cx="228636" cy="304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79" name="Elipse 7"/>
          <p:cNvSpPr/>
          <p:nvPr/>
        </p:nvSpPr>
        <p:spPr>
          <a:xfrm>
            <a:off x="7604284" y="5465289"/>
            <a:ext cx="287223" cy="26007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80" name="Elipse 7"/>
          <p:cNvSpPr/>
          <p:nvPr/>
        </p:nvSpPr>
        <p:spPr>
          <a:xfrm>
            <a:off x="8167299" y="5160918"/>
            <a:ext cx="287223" cy="26007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sp>
        <p:nvSpPr>
          <p:cNvPr id="81" name="Elipse 7"/>
          <p:cNvSpPr/>
          <p:nvPr/>
        </p:nvSpPr>
        <p:spPr>
          <a:xfrm>
            <a:off x="8490246" y="4670780"/>
            <a:ext cx="285795" cy="26007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100"/>
          </a:p>
        </p:txBody>
      </p:sp>
      <p:cxnSp>
        <p:nvCxnSpPr>
          <p:cNvPr id="3" name="Straight Arrow Connector 2"/>
          <p:cNvCxnSpPr>
            <a:stCxn id="79" idx="7"/>
          </p:cNvCxnSpPr>
          <p:nvPr/>
        </p:nvCxnSpPr>
        <p:spPr>
          <a:xfrm flipV="1">
            <a:off x="7848638" y="5318105"/>
            <a:ext cx="318661" cy="184337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0" idx="7"/>
            <a:endCxn id="81" idx="4"/>
          </p:cNvCxnSpPr>
          <p:nvPr/>
        </p:nvCxnSpPr>
        <p:spPr>
          <a:xfrm flipV="1">
            <a:off x="8413081" y="4930852"/>
            <a:ext cx="220062" cy="268647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98483" y="5223791"/>
            <a:ext cx="716863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080" b="1" i="1"/>
              <a:t>All ponds</a:t>
            </a: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8178730" y="5363830"/>
            <a:ext cx="101742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080" b="1" i="1"/>
              <a:t>Permanent ponds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7935804" y="4220652"/>
            <a:ext cx="1216056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080" b="1" i="1"/>
              <a:t>Fishless permanent ponds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8518838" y="4647917"/>
            <a:ext cx="468398" cy="341632"/>
            <a:chOff x="8804450" y="2129796"/>
            <a:chExt cx="521926" cy="379525"/>
          </a:xfrm>
        </p:grpSpPr>
        <p:sp>
          <p:nvSpPr>
            <p:cNvPr id="82" name="Elipse 8"/>
            <p:cNvSpPr/>
            <p:nvPr/>
          </p:nvSpPr>
          <p:spPr bwMode="auto">
            <a:xfrm>
              <a:off x="8855403" y="2150434"/>
              <a:ext cx="318455" cy="28892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1100"/>
            </a:p>
          </p:txBody>
        </p:sp>
        <p:sp>
          <p:nvSpPr>
            <p:cNvPr id="42033" name="TextBox 1"/>
            <p:cNvSpPr txBox="1">
              <a:spLocks noChangeArrowheads="1"/>
            </p:cNvSpPr>
            <p:nvPr/>
          </p:nvSpPr>
          <p:spPr bwMode="auto">
            <a:xfrm>
              <a:off x="8804450" y="2129796"/>
              <a:ext cx="521926" cy="3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 b="1"/>
                <a:t>BCI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1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0" grpId="1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80" grpId="0" animBg="1"/>
      <p:bldP spid="81" grpId="0" animBg="1"/>
      <p:bldP spid="5" grpId="0"/>
      <p:bldP spid="84" grpId="0"/>
      <p:bldP spid="8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4186" y="3346122"/>
            <a:ext cx="2867950" cy="351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1" name="Group 8"/>
          <p:cNvGrpSpPr>
            <a:grpSpLocks/>
          </p:cNvGrpSpPr>
          <p:nvPr/>
        </p:nvGrpSpPr>
        <p:grpSpPr bwMode="auto">
          <a:xfrm>
            <a:off x="6226752" y="3651921"/>
            <a:ext cx="4184034" cy="3108016"/>
            <a:chOff x="6173708" y="1897871"/>
            <a:chExt cx="3208527" cy="2660813"/>
          </a:xfrm>
        </p:grpSpPr>
        <p:pic>
          <p:nvPicPr>
            <p:cNvPr id="39953" name="Imagen 3" descr="Barro_colorado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8" y="1897871"/>
              <a:ext cx="3208527" cy="266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4" name="CuadroTexto 4"/>
            <p:cNvSpPr txBox="1">
              <a:spLocks noChangeArrowheads="1"/>
            </p:cNvSpPr>
            <p:nvPr/>
          </p:nvSpPr>
          <p:spPr bwMode="auto">
            <a:xfrm>
              <a:off x="6371392" y="4196868"/>
              <a:ext cx="1802345" cy="221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080" b="1" i="1"/>
                <a:t>Fricker et al. 2012, </a:t>
              </a:r>
              <a:r>
                <a:rPr lang="es-ES_tradnl" altLang="en-US" sz="1080" b="1" i="1"/>
                <a:t>Remote Sens, 4(6))</a:t>
              </a:r>
              <a:endParaRPr lang="en-GB" altLang="en-US" sz="1080" b="1" i="1"/>
            </a:p>
          </p:txBody>
        </p:sp>
      </p:grpSp>
      <p:grpSp>
        <p:nvGrpSpPr>
          <p:cNvPr id="39940" name="Group 7"/>
          <p:cNvGrpSpPr>
            <a:grpSpLocks/>
          </p:cNvGrpSpPr>
          <p:nvPr/>
        </p:nvGrpSpPr>
        <p:grpSpPr bwMode="auto">
          <a:xfrm>
            <a:off x="7104142" y="938301"/>
            <a:ext cx="2177755" cy="1181775"/>
            <a:chOff x="6192699" y="-288459"/>
            <a:chExt cx="3223703" cy="1764746"/>
          </a:xfrm>
        </p:grpSpPr>
        <p:pic>
          <p:nvPicPr>
            <p:cNvPr id="39951" name="Imagen 10" descr="Barro_Colorado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699" y="-288459"/>
              <a:ext cx="3223703" cy="170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2" name="TextBox 5"/>
            <p:cNvSpPr txBox="1">
              <a:spLocks noChangeArrowheads="1"/>
            </p:cNvSpPr>
            <p:nvPr/>
          </p:nvSpPr>
          <p:spPr bwMode="auto">
            <a:xfrm>
              <a:off x="6192699" y="966128"/>
              <a:ext cx="2902537" cy="510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20" b="1">
                  <a:solidFill>
                    <a:schemeClr val="bg1"/>
                  </a:solidFill>
                </a:rPr>
                <a:t>~250,000 individuals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H="1">
            <a:off x="6255333" y="2092911"/>
            <a:ext cx="807369" cy="16618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81898" y="2078622"/>
            <a:ext cx="1128889" cy="16461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184186" y="2315830"/>
            <a:ext cx="560158" cy="10302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13384" y="2315830"/>
            <a:ext cx="638752" cy="103029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017" name="TextBox 31"/>
          <p:cNvSpPr txBox="1">
            <a:spLocks noChangeArrowheads="1"/>
          </p:cNvSpPr>
          <p:nvPr/>
        </p:nvSpPr>
        <p:spPr bwMode="auto">
          <a:xfrm>
            <a:off x="2459979" y="842559"/>
            <a:ext cx="206178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/>
              <a:t>~10,000-500,000 individuals</a:t>
            </a:r>
          </a:p>
        </p:txBody>
      </p:sp>
      <p:pic>
        <p:nvPicPr>
          <p:cNvPr id="43018" name="Picture 3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4344" y="1092630"/>
            <a:ext cx="1669041" cy="12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6982680" y="3370412"/>
            <a:ext cx="22220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20" b="1" dirty="0">
                <a:solidFill>
                  <a:srgbClr val="222222"/>
                </a:solidFill>
                <a:latin typeface="+mj-lt"/>
              </a:rPr>
              <a:t>~390,000,000 individuals</a:t>
            </a:r>
            <a:endParaRPr lang="en-US" sz="1620" b="1" dirty="0">
              <a:latin typeface="+mj-lt"/>
            </a:endParaRPr>
          </a:p>
        </p:txBody>
      </p:sp>
      <p:sp>
        <p:nvSpPr>
          <p:cNvPr id="39948" name="TextBox 44"/>
          <p:cNvSpPr txBox="1">
            <a:spLocks noChangeArrowheads="1"/>
          </p:cNvSpPr>
          <p:nvPr/>
        </p:nvSpPr>
        <p:spPr bwMode="auto">
          <a:xfrm>
            <a:off x="2154178" y="3530458"/>
            <a:ext cx="263565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>
                <a:solidFill>
                  <a:schemeClr val="bg1"/>
                </a:solidFill>
              </a:rPr>
              <a:t>~10,000,000-500,000,000 individuals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146448" y="2131493"/>
            <a:ext cx="1736202" cy="1221772"/>
          </a:xfrm>
          <a:prstGeom prst="straightConnector1">
            <a:avLst/>
          </a:prstGeom>
          <a:ln w="76200" cmpd="dbl">
            <a:prstDash val="solid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50" name="TextBox 2"/>
          <p:cNvSpPr txBox="1">
            <a:spLocks noChangeArrowheads="1"/>
          </p:cNvSpPr>
          <p:nvPr/>
        </p:nvSpPr>
        <p:spPr bwMode="auto">
          <a:xfrm>
            <a:off x="2980126" y="146649"/>
            <a:ext cx="5845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Comparing ponds vs. BCI:  Metacommunity Scale Mismatch</a:t>
            </a:r>
          </a:p>
        </p:txBody>
      </p:sp>
    </p:spTree>
    <p:extLst>
      <p:ext uri="{BB962C8B-B14F-4D97-AF65-F5344CB8AC3E}">
        <p14:creationId xmlns:p14="http://schemas.microsoft.com/office/powerpoint/2010/main" val="8635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7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882" b="5669"/>
          <a:stretch>
            <a:fillRect/>
          </a:stretch>
        </p:blipFill>
        <p:spPr bwMode="auto">
          <a:xfrm>
            <a:off x="6881222" y="3247521"/>
            <a:ext cx="3309502" cy="319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53" b="47966"/>
          <a:stretch>
            <a:fillRect/>
          </a:stretch>
        </p:blipFill>
        <p:spPr bwMode="auto">
          <a:xfrm>
            <a:off x="2620024" y="3101765"/>
            <a:ext cx="3029423" cy="343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08" b="70731"/>
          <a:stretch>
            <a:fillRect/>
          </a:stretch>
        </p:blipFill>
        <p:spPr bwMode="auto">
          <a:xfrm>
            <a:off x="2555719" y="998318"/>
            <a:ext cx="3068006" cy="260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202" b="26286"/>
          <a:stretch>
            <a:fillRect/>
          </a:stretch>
        </p:blipFill>
        <p:spPr bwMode="auto">
          <a:xfrm>
            <a:off x="6858359" y="459595"/>
            <a:ext cx="3268061" cy="33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7"/>
          <p:cNvSpPr txBox="1">
            <a:spLocks noChangeArrowheads="1"/>
          </p:cNvSpPr>
          <p:nvPr/>
        </p:nvSpPr>
        <p:spPr bwMode="auto">
          <a:xfrm>
            <a:off x="7552839" y="6527015"/>
            <a:ext cx="2515304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0" b="1" i="1"/>
              <a:t>Garzon-Lopez et al. 2014. J. Veg Sci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41457" y="776826"/>
            <a:ext cx="132600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 err="1"/>
              <a:t>Tabebuia</a:t>
            </a:r>
            <a:r>
              <a:rPr lang="en-US" sz="1100" b="1" i="1" dirty="0"/>
              <a:t> </a:t>
            </a:r>
            <a:r>
              <a:rPr lang="en-US" sz="1100" b="1" i="1" dirty="0" err="1"/>
              <a:t>guayacan</a:t>
            </a:r>
            <a:endParaRPr lang="en-US" sz="11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77154" y="3477586"/>
            <a:ext cx="13708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 err="1"/>
              <a:t>Oenocarpus</a:t>
            </a:r>
            <a:r>
              <a:rPr lang="en-US" sz="1100" b="1" i="1" dirty="0"/>
              <a:t> </a:t>
            </a:r>
            <a:r>
              <a:rPr lang="en-US" sz="1100" b="1" i="1" dirty="0" err="1"/>
              <a:t>mapora</a:t>
            </a:r>
            <a:endParaRPr lang="en-US" sz="11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19775" y="768253"/>
            <a:ext cx="120097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/>
              <a:t>Jacaranda </a:t>
            </a:r>
            <a:r>
              <a:rPr lang="en-US" sz="1100" b="1" i="1" dirty="0" err="1"/>
              <a:t>copaia</a:t>
            </a:r>
            <a:endParaRPr lang="en-US" sz="11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904085" y="3507594"/>
            <a:ext cx="127150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b="1" i="1" dirty="0" err="1"/>
              <a:t>Attalea</a:t>
            </a:r>
            <a:r>
              <a:rPr lang="en-US" sz="1100" b="1" i="1" dirty="0"/>
              <a:t> </a:t>
            </a:r>
            <a:r>
              <a:rPr lang="en-US" sz="1100" b="1" i="1" dirty="0" err="1"/>
              <a:t>butyracea</a:t>
            </a:r>
            <a:r>
              <a:rPr lang="en-US" sz="1100" b="1" i="1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7838635" y="2251528"/>
            <a:ext cx="533007" cy="30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4" name="Rectangle 13"/>
          <p:cNvSpPr/>
          <p:nvPr/>
        </p:nvSpPr>
        <p:spPr>
          <a:xfrm>
            <a:off x="8010112" y="4916562"/>
            <a:ext cx="533007" cy="3043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5" name="Rectangle 14"/>
          <p:cNvSpPr/>
          <p:nvPr/>
        </p:nvSpPr>
        <p:spPr>
          <a:xfrm>
            <a:off x="3495985" y="2217232"/>
            <a:ext cx="533007" cy="30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6" name="Rectangle 15"/>
          <p:cNvSpPr/>
          <p:nvPr/>
        </p:nvSpPr>
        <p:spPr>
          <a:xfrm>
            <a:off x="3547428" y="4862261"/>
            <a:ext cx="533007" cy="3043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40975" name="TextBox 2"/>
          <p:cNvSpPr txBox="1">
            <a:spLocks noChangeArrowheads="1"/>
          </p:cNvSpPr>
          <p:nvPr/>
        </p:nvSpPr>
        <p:spPr bwMode="auto">
          <a:xfrm>
            <a:off x="2957262" y="106637"/>
            <a:ext cx="555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/>
              <a:t>Habitat Associations are Stronger at Larger Scales on BCI</a:t>
            </a:r>
          </a:p>
        </p:txBody>
      </p:sp>
    </p:spTree>
    <p:extLst>
      <p:ext uri="{BB962C8B-B14F-4D97-AF65-F5344CB8AC3E}">
        <p14:creationId xmlns:p14="http://schemas.microsoft.com/office/powerpoint/2010/main" val="13270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999" y="1331015"/>
            <a:ext cx="9329531" cy="5247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070" y="344557"/>
            <a:ext cx="369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Discussion of Reading by Myers et 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0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628"/>
            <a:ext cx="4266453" cy="5611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662" y="3693727"/>
            <a:ext cx="4841338" cy="3164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489" y="133948"/>
            <a:ext cx="5062040" cy="337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50" y="66675"/>
            <a:ext cx="28745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What is Biodiversity?</a:t>
            </a:r>
          </a:p>
        </p:txBody>
      </p:sp>
      <p:pic>
        <p:nvPicPr>
          <p:cNvPr id="3" name="Picture 4" descr="Urwald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3844" y="-4893"/>
            <a:ext cx="3911133" cy="68628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 descr="butterfly collection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0525" y="3676813"/>
            <a:ext cx="3319907" cy="307641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81" y="647168"/>
            <a:ext cx="3802194" cy="28479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81" y="3925249"/>
            <a:ext cx="3783611" cy="29327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641705"/>
            <a:ext cx="3131744" cy="28589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feld 13"/>
          <p:cNvSpPr txBox="1"/>
          <p:nvPr/>
        </p:nvSpPr>
        <p:spPr>
          <a:xfrm>
            <a:off x="2478986" y="1143027"/>
            <a:ext cx="8362992" cy="436093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61" b="1" dirty="0"/>
              <a:t>CTAGTACCGTTCGGATAATG</a:t>
            </a:r>
            <a:r>
              <a:rPr lang="de-DE" sz="1261" b="1" dirty="0">
                <a:solidFill>
                  <a:schemeClr val="bg1"/>
                </a:solidFill>
              </a:rPr>
              <a:t>CGTATGCCGTTGATGTATCTCGAATGTCCCTGAGA</a:t>
            </a:r>
            <a:r>
              <a:rPr lang="de-DE" sz="1261" b="1" dirty="0"/>
              <a:t>TCCTCTGAGGTTCTGACTATGCTATGTCCCTGAGATCCTC</a:t>
            </a:r>
            <a:r>
              <a:rPr lang="de-DE" sz="1261" b="1" dirty="0">
                <a:solidFill>
                  <a:schemeClr val="bg1"/>
                </a:solidFill>
              </a:rPr>
              <a:t>TGAGGTTCTGACTATGCTGCGTATGCCGTTGATG</a:t>
            </a:r>
            <a:r>
              <a:rPr lang="de-DE" sz="1261" b="1" dirty="0"/>
              <a:t>TATCTCGAATGTTATCTGATATGCGTGACACCTGGATCCTA</a:t>
            </a:r>
            <a:r>
              <a:rPr lang="de-DE" sz="1261" b="1" dirty="0">
                <a:solidFill>
                  <a:schemeClr val="bg1"/>
                </a:solidFill>
              </a:rPr>
              <a:t>GTACCGTTCGGATAATGCGTATGCCGTTGATGTATC</a:t>
            </a:r>
            <a:r>
              <a:rPr lang="de-DE" sz="1261" b="1" dirty="0"/>
              <a:t>TCGAATGTCCCTGAGATCCTCTGAGGTTTTTTACTATGCTA</a:t>
            </a:r>
            <a:r>
              <a:rPr lang="de-DE" sz="1261" b="1" dirty="0">
                <a:solidFill>
                  <a:schemeClr val="bg1"/>
                </a:solidFill>
              </a:rPr>
              <a:t>TGTCCCTGAGATCCTCTGAGGTTCTGACTATGCTG</a:t>
            </a:r>
            <a:r>
              <a:rPr lang="de-DE" sz="1261" b="1" dirty="0"/>
              <a:t>CGTATGCCGTTGATGTATCTCGAATGTTATCTGATATGCGT</a:t>
            </a:r>
            <a:r>
              <a:rPr lang="de-DE" sz="1261" b="1" dirty="0">
                <a:solidFill>
                  <a:schemeClr val="bg1"/>
                </a:solidFill>
              </a:rPr>
              <a:t>GACACCTGGATCCTAG</a:t>
            </a:r>
            <a:r>
              <a:rPr lang="de-DE" sz="1261" b="1" dirty="0"/>
              <a:t>TACCGTTCGGATAAT</a:t>
            </a:r>
            <a:r>
              <a:rPr lang="de-DE" sz="1261" b="1" dirty="0">
                <a:solidFill>
                  <a:schemeClr val="bg1"/>
                </a:solidFill>
              </a:rPr>
              <a:t>GCG</a:t>
            </a:r>
            <a:r>
              <a:rPr lang="de-DE" sz="1261" b="1" dirty="0"/>
              <a:t>TATGCCGTTGATGTATCTCGAATGTCCCTGAGATCCTCTGA</a:t>
            </a:r>
            <a:r>
              <a:rPr lang="de-DE" sz="1261" b="1" dirty="0">
                <a:solidFill>
                  <a:schemeClr val="bg1"/>
                </a:solidFill>
              </a:rPr>
              <a:t>GGTTCTGACTATGCTAT</a:t>
            </a:r>
            <a:r>
              <a:rPr lang="de-DE" sz="1261" b="1" dirty="0"/>
              <a:t>GTCCCTGAGATCCT</a:t>
            </a:r>
            <a:r>
              <a:rPr lang="de-DE" sz="1261" b="1" dirty="0">
                <a:solidFill>
                  <a:schemeClr val="bg1"/>
                </a:solidFill>
              </a:rPr>
              <a:t>CTGA</a:t>
            </a:r>
            <a:r>
              <a:rPr lang="de-DE" sz="1261" b="1" dirty="0"/>
              <a:t>GGTTCTGACTATGCTGCGTATGGGGGGGTGTATCTCGAA</a:t>
            </a:r>
            <a:r>
              <a:rPr lang="de-DE" sz="1261" b="1" dirty="0">
                <a:solidFill>
                  <a:schemeClr val="bg1"/>
                </a:solidFill>
              </a:rPr>
              <a:t>TGTTATCTGATATGCGT</a:t>
            </a:r>
            <a:r>
              <a:rPr lang="de-DE" sz="1261" b="1" dirty="0"/>
              <a:t>GACACCTGGATCCTA</a:t>
            </a:r>
            <a:r>
              <a:rPr lang="de-DE" sz="1261" b="1" dirty="0">
                <a:solidFill>
                  <a:schemeClr val="bg1"/>
                </a:solidFill>
              </a:rPr>
              <a:t>GTAC</a:t>
            </a:r>
            <a:r>
              <a:rPr lang="de-DE" sz="1261" b="1" dirty="0"/>
              <a:t>CGTTCGGATAATGCGTATGCCGTTGATGTATCTCGAATGT</a:t>
            </a:r>
            <a:r>
              <a:rPr lang="de-DE" sz="1261" b="1" dirty="0">
                <a:solidFill>
                  <a:schemeClr val="bg1"/>
                </a:solidFill>
              </a:rPr>
              <a:t>CCCTGAGATCCTCTGAG</a:t>
            </a:r>
            <a:r>
              <a:rPr lang="de-DE" sz="1261" b="1" dirty="0"/>
              <a:t>GTTCTGACTATGCTA</a:t>
            </a:r>
            <a:r>
              <a:rPr lang="de-DE" sz="1261" b="1" dirty="0">
                <a:solidFill>
                  <a:schemeClr val="bg1"/>
                </a:solidFill>
              </a:rPr>
              <a:t>TGTC</a:t>
            </a:r>
            <a:r>
              <a:rPr lang="de-DE" sz="1261" b="1" dirty="0"/>
              <a:t>CCTGAGATCCTCTGAGGTTCTGACTATGCTGCGTATGCC</a:t>
            </a:r>
            <a:r>
              <a:rPr lang="de-DE" sz="1261" b="1" dirty="0">
                <a:solidFill>
                  <a:schemeClr val="bg1"/>
                </a:solidFill>
              </a:rPr>
              <a:t>GTTGATGTATCTCGAATGTTA</a:t>
            </a:r>
            <a:r>
              <a:rPr lang="de-DE" sz="1261" b="1" dirty="0"/>
              <a:t>TCTG</a:t>
            </a:r>
            <a:r>
              <a:rPr lang="de-DE" sz="1261" b="1" dirty="0">
                <a:solidFill>
                  <a:schemeClr val="bg1"/>
                </a:solidFill>
              </a:rPr>
              <a:t>ATATGCGTGAC</a:t>
            </a:r>
            <a:r>
              <a:rPr lang="de-DE" sz="1261" b="1" dirty="0"/>
              <a:t>ACCTGGATCCTAGTACCGTTCGGATAATGCGTATGCCGTT</a:t>
            </a:r>
            <a:r>
              <a:rPr lang="de-DE" sz="1261" b="1" dirty="0">
                <a:solidFill>
                  <a:schemeClr val="bg1"/>
                </a:solidFill>
              </a:rPr>
              <a:t>GATGTATCT</a:t>
            </a:r>
            <a:r>
              <a:rPr lang="de-DE" sz="1261" b="1" dirty="0"/>
              <a:t>CGAA</a:t>
            </a:r>
            <a:r>
              <a:rPr lang="de-DE" sz="1261" b="1" dirty="0">
                <a:solidFill>
                  <a:schemeClr val="bg1"/>
                </a:solidFill>
              </a:rPr>
              <a:t>TGTCCCTGAGATCCTCTGAGGT</a:t>
            </a:r>
            <a:r>
              <a:rPr lang="de-DE" sz="1261" b="1" dirty="0"/>
              <a:t>TCTGACTATGCTATGTCCCTGAGATCCTCTGAGGTTCTGA</a:t>
            </a:r>
            <a:r>
              <a:rPr lang="de-DE" sz="1261" b="1" dirty="0">
                <a:solidFill>
                  <a:schemeClr val="bg1"/>
                </a:solidFill>
              </a:rPr>
              <a:t>CTATGCTGCGTATGCCGTTGATGTATCTCGAATGT</a:t>
            </a:r>
            <a:r>
              <a:rPr lang="de-DE" sz="1261" b="1" dirty="0"/>
              <a:t>TATCTGATATGCGTGACACCTGGATCCTAGTACCGTTCGGA</a:t>
            </a:r>
            <a:r>
              <a:rPr lang="de-DE" sz="1261" b="1" dirty="0">
                <a:solidFill>
                  <a:schemeClr val="bg1"/>
                </a:solidFill>
              </a:rPr>
              <a:t>TAATGCGTATGCCGTTGATGTATCTCGAATGTCCC</a:t>
            </a:r>
            <a:r>
              <a:rPr lang="de-DE" sz="1261" b="1" dirty="0"/>
              <a:t>TGAGATCCTCTGAGGTTCTGACTATGCTATGTCCCTGAGA</a:t>
            </a:r>
            <a:r>
              <a:rPr lang="de-DE" sz="1261" b="1" dirty="0">
                <a:solidFill>
                  <a:schemeClr val="bg1"/>
                </a:solidFill>
              </a:rPr>
              <a:t>TCCTCTGAGGTTCTGACTATGCTGCGTATGCCGTT</a:t>
            </a:r>
            <a:r>
              <a:rPr lang="de-DE" sz="1261" b="1" dirty="0"/>
              <a:t>GATGTATCTCGAATGTTATCTGATATGCGTGACACCTGGAT</a:t>
            </a:r>
            <a:r>
              <a:rPr lang="de-DE" sz="1261" b="1" dirty="0">
                <a:solidFill>
                  <a:schemeClr val="bg1"/>
                </a:solidFill>
              </a:rPr>
              <a:t>CCTAGTACCGTTCGGATAATGCGTATGCCGTTGAT</a:t>
            </a:r>
            <a:r>
              <a:rPr lang="de-DE" sz="1261" b="1" dirty="0"/>
              <a:t>GTATCTCGAATGTCCCTGAGATCCCTCTGAGGTTCTGACT</a:t>
            </a:r>
            <a:r>
              <a:rPr lang="de-DE" sz="1261" b="1" dirty="0">
                <a:solidFill>
                  <a:schemeClr val="bg1"/>
                </a:solidFill>
              </a:rPr>
              <a:t>ATGCTATGTCCCTGAGATCCTCTGAGGTTCTGACT</a:t>
            </a:r>
            <a:r>
              <a:rPr lang="de-DE" sz="1261" b="1" dirty="0"/>
              <a:t>ATGCTGCGTATGCCGTTGATGTATCTCGAATGTTATCTGAT</a:t>
            </a:r>
            <a:r>
              <a:rPr lang="de-DE" sz="1261" b="1" dirty="0">
                <a:solidFill>
                  <a:schemeClr val="bg1"/>
                </a:solidFill>
              </a:rPr>
              <a:t>ATGCGTGACACCTGGATCCTAGTACCGTTCGGATA</a:t>
            </a:r>
            <a:r>
              <a:rPr lang="de-DE" sz="1261" b="1" dirty="0"/>
              <a:t>ATGCGTATTTTTTTTGTTGATGTATCTCGAATGTCCCTGAG</a:t>
            </a:r>
            <a:r>
              <a:rPr lang="de-DE" sz="1261" b="1" dirty="0">
                <a:solidFill>
                  <a:schemeClr val="bg1"/>
                </a:solidFill>
              </a:rPr>
              <a:t>ATCCTCTGAGGTTCTGACTATGCTATGTCCCTGAG</a:t>
            </a:r>
            <a:r>
              <a:rPr lang="de-DE" sz="1261" b="1" dirty="0"/>
              <a:t>ATCCTCTGAGGTTCTGACTATGCTGCGTATGCCGTTGATG</a:t>
            </a:r>
            <a:r>
              <a:rPr lang="de-DE" sz="1261" b="1" dirty="0">
                <a:solidFill>
                  <a:schemeClr val="bg1"/>
                </a:solidFill>
              </a:rPr>
              <a:t>TATCTCGAATGTTATCTGATATGCGTGACACCTGGA</a:t>
            </a:r>
            <a:r>
              <a:rPr lang="de-DE" sz="1261" b="1" dirty="0"/>
              <a:t>TCCTAGTACCGTTCGGATAATGCGTAAAATGCCGTTGATG</a:t>
            </a:r>
            <a:r>
              <a:rPr lang="de-DE" sz="1261" b="1" dirty="0">
                <a:solidFill>
                  <a:schemeClr val="bg1"/>
                </a:solidFill>
              </a:rPr>
              <a:t>TATCTCGAATGTCCCTGAGATCCTCTGAGGTTCTG</a:t>
            </a:r>
            <a:r>
              <a:rPr lang="de-DE" sz="1261" b="1" dirty="0"/>
              <a:t>ACTATGCTTTTTATGTCCCCCCCTGAGATCCTCTGAGGTTC</a:t>
            </a:r>
            <a:r>
              <a:rPr lang="de-DE" sz="1261" b="1" dirty="0">
                <a:solidFill>
                  <a:schemeClr val="bg1"/>
                </a:solidFill>
              </a:rPr>
              <a:t>TGACTATGCTGCGTATGCCGTTGATGTATCTCGAAT</a:t>
            </a:r>
            <a:r>
              <a:rPr lang="de-DE" sz="1261" b="1" dirty="0"/>
              <a:t>GTTATCTGATATGCGTGACACCTGGATCCTAAAAGTACCG</a:t>
            </a:r>
            <a:r>
              <a:rPr lang="de-DE" sz="1261" b="1" dirty="0">
                <a:solidFill>
                  <a:schemeClr val="bg1"/>
                </a:solidFill>
              </a:rPr>
              <a:t>TTCGGATAATGCGTATGCCGTTGATGTATCTCGAA</a:t>
            </a:r>
            <a:r>
              <a:rPr lang="de-DE" sz="1261" b="1" dirty="0"/>
              <a:t>TGTCCCTGAGGGGATCCTCTGAGGTTCTGACTATGCTAAA</a:t>
            </a:r>
            <a:r>
              <a:rPr lang="de-DE" sz="1261" b="1" dirty="0">
                <a:solidFill>
                  <a:schemeClr val="bg1"/>
                </a:solidFill>
              </a:rPr>
              <a:t>ATGTCCCTGAGATCCTCTGAGGTTCTGACTATGCT</a:t>
            </a:r>
            <a:r>
              <a:rPr lang="de-DE" sz="1261" b="1" dirty="0"/>
              <a:t>GCGTATGCCGTTGATGTATCTCGAATGTTATCTGATATGCG</a:t>
            </a:r>
            <a:r>
              <a:rPr lang="de-DE" sz="1261" b="1" dirty="0">
                <a:solidFill>
                  <a:schemeClr val="bg1"/>
                </a:solidFill>
              </a:rPr>
              <a:t>TGACACCTGGATCCTAGTACCGTTCGGATAATGC</a:t>
            </a:r>
            <a:r>
              <a:rPr lang="de-DE" sz="1261" b="1" dirty="0"/>
              <a:t>GTATGCCGTTGAGGGGTGTATCTCGAATGTCCCTGAGATT</a:t>
            </a:r>
            <a:r>
              <a:rPr lang="de-DE" sz="1261" b="1" dirty="0">
                <a:solidFill>
                  <a:schemeClr val="bg1"/>
                </a:solidFill>
              </a:rPr>
              <a:t>TTCCTCTGAGGTTCTGACTATGCTATGTCCCTGAG</a:t>
            </a:r>
            <a:r>
              <a:rPr lang="de-DE" sz="1261" b="1" dirty="0"/>
              <a:t>ATCCTCTGAGGTTCTGACTATGCTGCGTATGCCGTTGATG</a:t>
            </a:r>
            <a:r>
              <a:rPr lang="de-DE" sz="1261" b="1" dirty="0">
                <a:solidFill>
                  <a:schemeClr val="bg1"/>
                </a:solidFill>
              </a:rPr>
              <a:t>TATCTCGAATGTTATCTGATATGCGTGACACCTGG</a:t>
            </a:r>
            <a:r>
              <a:rPr lang="de-DE" sz="1261" b="1" dirty="0"/>
              <a:t>ATCCTAGTACCGTTCGGATAATGCGTATGCCGTTGATGTAT</a:t>
            </a:r>
            <a:r>
              <a:rPr lang="de-DE" sz="1261" b="1" dirty="0">
                <a:solidFill>
                  <a:schemeClr val="bg1"/>
                </a:solidFill>
              </a:rPr>
              <a:t>CTCGAATGTCCCTGAGATCCTCTGAGGTTCTGACT</a:t>
            </a:r>
            <a:r>
              <a:rPr lang="de-DE" sz="1261" b="1" dirty="0"/>
              <a:t>ATGCTATGTCCCTGAGATCCTCTGAGGTTCTGACTATGCTGCGTATGCCGTTG</a:t>
            </a:r>
          </a:p>
        </p:txBody>
      </p:sp>
      <p:pic>
        <p:nvPicPr>
          <p:cNvPr id="1026" name="Picture 2" descr="http://www.nature.com/nchem/journal/v4/n2/images/nchem.1243-f4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45" y="2550284"/>
            <a:ext cx="4432322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639159" y="243635"/>
            <a:ext cx="3187469" cy="6614365"/>
            <a:chOff x="8927423" y="138860"/>
            <a:chExt cx="3187469" cy="6614365"/>
          </a:xfrm>
          <a:solidFill>
            <a:schemeClr val="bg1"/>
          </a:solidFill>
        </p:grpSpPr>
        <p:pic>
          <p:nvPicPr>
            <p:cNvPr id="10" name="Picture 12" descr="http://www.chemie.unibas.ch/%7Eteam2010/SMueller/3U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2766" y="2234694"/>
              <a:ext cx="2436805" cy="784512"/>
            </a:xfrm>
            <a:prstGeom prst="rect">
              <a:avLst/>
            </a:prstGeom>
            <a:grpFill/>
            <a:extLst/>
          </p:spPr>
        </p:pic>
        <p:pic>
          <p:nvPicPr>
            <p:cNvPr id="11" name="Picture 14" descr="Beschreibung: Beschreibung: skelett chloranilin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204" y="3248336"/>
              <a:ext cx="617395" cy="679136"/>
            </a:xfrm>
            <a:prstGeom prst="rect">
              <a:avLst/>
            </a:prstGeom>
            <a:grpFill/>
            <a:extLst/>
          </p:spPr>
        </p:pic>
        <p:pic>
          <p:nvPicPr>
            <p:cNvPr id="12" name="Picture 18" descr="http://www.zct-berlin.de/struktur/ertapenem.gif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096" y="4332408"/>
              <a:ext cx="3018796" cy="1053226"/>
            </a:xfrm>
            <a:prstGeom prst="rect">
              <a:avLst/>
            </a:prstGeom>
            <a:grpFill/>
            <a:extLst/>
          </p:spPr>
        </p:pic>
        <p:pic>
          <p:nvPicPr>
            <p:cNvPr id="13" name="Picture 20" descr="Etacrynic acid.pn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01" y="5378550"/>
              <a:ext cx="2119438" cy="900762"/>
            </a:xfrm>
            <a:prstGeom prst="rect">
              <a:avLst/>
            </a:prstGeom>
            <a:grpFill/>
            <a:extLst/>
          </p:spPr>
        </p:pic>
        <p:pic>
          <p:nvPicPr>
            <p:cNvPr id="14" name="Picture 22" descr="Dimetindene maleate.png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017355" y="3103602"/>
              <a:ext cx="1374717" cy="1192911"/>
            </a:xfrm>
            <a:prstGeom prst="rect">
              <a:avLst/>
            </a:prstGeom>
            <a:grpFill/>
            <a:extLst/>
          </p:spPr>
        </p:pic>
        <p:pic>
          <p:nvPicPr>
            <p:cNvPr id="15" name="Picture 30" descr="Beschreibung: Beschreibung: 1000px-L-Cystein_-_L-Cysteine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451" y="1319792"/>
              <a:ext cx="1054854" cy="694335"/>
            </a:xfrm>
            <a:prstGeom prst="rect">
              <a:avLst/>
            </a:prstGeom>
            <a:grpFill/>
            <a:extLst/>
          </p:spPr>
        </p:pic>
        <p:pic>
          <p:nvPicPr>
            <p:cNvPr id="16" name="Picture 32" descr="Beschreibung: Beschreibung: 1000px-L-Prolin_-_L-Proline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370" y="1345610"/>
              <a:ext cx="852452" cy="649936"/>
            </a:xfrm>
            <a:prstGeom prst="rect">
              <a:avLst/>
            </a:prstGeom>
            <a:grpFill/>
            <a:extLst/>
          </p:spPr>
        </p:pic>
        <p:pic>
          <p:nvPicPr>
            <p:cNvPr id="17" name="Picture 38" descr="http://de.academic.ru/pictures/dewiki/50/220px-Escitalopram-skeletal.png"/>
            <p:cNvPicPr>
              <a:picLocks noChangeAspect="1" noChangeArrowheads="1"/>
            </p:cNvPicPr>
            <p:nvPr/>
          </p:nvPicPr>
          <p:blipFill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0864" y="138860"/>
              <a:ext cx="1468707" cy="1161615"/>
            </a:xfrm>
            <a:prstGeom prst="rect">
              <a:avLst/>
            </a:prstGeom>
            <a:grpFill/>
            <a:extLst/>
          </p:spPr>
        </p:pic>
        <p:pic>
          <p:nvPicPr>
            <p:cNvPr id="18" name="Picture 42" descr="http://www.chemistry-reference.com/images/structural/glycerol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5970" y="6269215"/>
              <a:ext cx="1125604" cy="484010"/>
            </a:xfrm>
            <a:prstGeom prst="rect">
              <a:avLst/>
            </a:prstGeom>
            <a:grpFill/>
            <a:extLst/>
          </p:spPr>
        </p:pic>
        <p:pic>
          <p:nvPicPr>
            <p:cNvPr id="19" name="Picture 48" descr="http://www.chemistry-reference.com/images/structural/alizarin.png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423" y="186801"/>
              <a:ext cx="1426347" cy="987746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248754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2"/>
          <p:cNvSpPr/>
          <p:nvPr/>
        </p:nvSpPr>
        <p:spPr>
          <a:xfrm>
            <a:off x="-343633" y="-228883"/>
            <a:ext cx="6493119" cy="2325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21" dirty="0" smtClean="0"/>
              <a:t>What </a:t>
            </a:r>
            <a:endParaRPr lang="de-DE" sz="1621" dirty="0"/>
          </a:p>
        </p:txBody>
      </p:sp>
      <p:sp>
        <p:nvSpPr>
          <p:cNvPr id="3" name="Rechteck 2"/>
          <p:cNvSpPr/>
          <p:nvPr/>
        </p:nvSpPr>
        <p:spPr>
          <a:xfrm>
            <a:off x="1698381" y="6251130"/>
            <a:ext cx="10179293" cy="574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1"/>
          </a:p>
        </p:txBody>
      </p:sp>
      <p:pic>
        <p:nvPicPr>
          <p:cNvPr id="10244" name="Picture 4" descr="Verschiedene Pillen und tabletten liegen auf einem Teller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832" y="4006217"/>
            <a:ext cx="4034560" cy="28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teratrees.files.wordpress.com/2012/03/forest-cloud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308" y="580753"/>
            <a:ext cx="4543366" cy="303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borneo brunei deforestation tropical rainforest logging erosion land degradation rain forest horizontal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308" y="3855085"/>
            <a:ext cx="4543366" cy="29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nhaltsplatzhalter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832" y="698298"/>
            <a:ext cx="4070365" cy="2933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778" y="109913"/>
            <a:ext cx="436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Good is Biodiversity??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789" y="2161891"/>
            <a:ext cx="4294430" cy="28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s-extinction-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93713"/>
            <a:ext cx="7620000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8778875" y="2359025"/>
            <a:ext cx="838200" cy="7620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7" name="Picture 2" descr="http://images.nationalgeographic.com/wpf/media-live/photos/000/010/cache/mass-extinction_1077_600x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5651" y="798513"/>
            <a:ext cx="6537325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8" name="Picture 2" descr="http://www.freewebs.com/elenafodder/tre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07" y="120650"/>
            <a:ext cx="42862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4" descr="http://losangelesmover.org/images/la1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513" y="346869"/>
            <a:ext cx="48450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 descr="http://www.sciencephoto.com/image/180709/large/E7701845-Circular_fields-SP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7421" y="3571875"/>
            <a:ext cx="4846637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984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2732088" y="233364"/>
            <a:ext cx="77898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panose="020B0604020202020204" pitchFamily="34" charset="0"/>
              </a:rPr>
              <a:t>How do humans alter biodiversity?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180566" y="479451"/>
            <a:ext cx="6490879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-Direct effects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-harvesting, removing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/>
            </a:r>
            <a:br>
              <a:rPr lang="en-US" altLang="en-US" sz="2400" b="1" dirty="0">
                <a:latin typeface="Arial" panose="020B0604020202020204" pitchFamily="34" charset="0"/>
              </a:rPr>
            </a:br>
            <a:r>
              <a:rPr lang="en-US" altLang="en-US" sz="2400" b="1" dirty="0">
                <a:latin typeface="Arial" panose="020B0604020202020204" pitchFamily="34" charset="0"/>
              </a:rPr>
              <a:t>	-Global change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-productivity, disturbance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habitat loss/fragmentation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-Altered interspecific interactions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-Introduction of exotic species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loss of predators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438" y="762001"/>
            <a:ext cx="2679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188" y="1957389"/>
            <a:ext cx="2925762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9650" y="1100138"/>
            <a:ext cx="30114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9" y="3100388"/>
            <a:ext cx="300513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6538" y="4694239"/>
            <a:ext cx="2806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8938" y="2341564"/>
            <a:ext cx="310356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9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</Words>
  <Application>Microsoft Office PowerPoint</Application>
  <PresentationFormat>Widescreen</PresentationFormat>
  <Paragraphs>393</Paragraphs>
  <Slides>57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ＭＳ Ｐゴシック</vt:lpstr>
      <vt:lpstr>ＭＳ Ｐゴシック</vt:lpstr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Theme</vt:lpstr>
      <vt:lpstr>ClipArt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146</cp:revision>
  <dcterms:created xsi:type="dcterms:W3CDTF">2022-11-08T14:28:12Z</dcterms:created>
  <dcterms:modified xsi:type="dcterms:W3CDTF">2023-01-09T03:09:47Z</dcterms:modified>
</cp:coreProperties>
</file>